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8" r:id="rId1"/>
  </p:sldMasterIdLst>
  <p:notesMasterIdLst>
    <p:notesMasterId r:id="rId38"/>
  </p:notesMasterIdLst>
  <p:handoutMasterIdLst>
    <p:handoutMasterId r:id="rId39"/>
  </p:handoutMasterIdLst>
  <p:sldIdLst>
    <p:sldId id="256" r:id="rId2"/>
    <p:sldId id="257" r:id="rId3"/>
    <p:sldId id="350" r:id="rId4"/>
    <p:sldId id="351" r:id="rId5"/>
    <p:sldId id="352" r:id="rId6"/>
    <p:sldId id="353" r:id="rId7"/>
    <p:sldId id="355" r:id="rId8"/>
    <p:sldId id="357" r:id="rId9"/>
    <p:sldId id="358" r:id="rId10"/>
    <p:sldId id="359" r:id="rId11"/>
    <p:sldId id="356" r:id="rId12"/>
    <p:sldId id="361" r:id="rId13"/>
    <p:sldId id="363" r:id="rId14"/>
    <p:sldId id="362" r:id="rId15"/>
    <p:sldId id="364" r:id="rId16"/>
    <p:sldId id="365" r:id="rId17"/>
    <p:sldId id="366" r:id="rId18"/>
    <p:sldId id="360" r:id="rId19"/>
    <p:sldId id="368" r:id="rId20"/>
    <p:sldId id="367" r:id="rId21"/>
    <p:sldId id="369" r:id="rId22"/>
    <p:sldId id="370" r:id="rId23"/>
    <p:sldId id="372" r:id="rId24"/>
    <p:sldId id="385" r:id="rId25"/>
    <p:sldId id="374" r:id="rId26"/>
    <p:sldId id="375" r:id="rId27"/>
    <p:sldId id="384" r:id="rId28"/>
    <p:sldId id="376" r:id="rId29"/>
    <p:sldId id="383" r:id="rId30"/>
    <p:sldId id="377" r:id="rId31"/>
    <p:sldId id="378" r:id="rId32"/>
    <p:sldId id="382" r:id="rId33"/>
    <p:sldId id="379" r:id="rId34"/>
    <p:sldId id="380" r:id="rId35"/>
    <p:sldId id="381" r:id="rId36"/>
    <p:sldId id="371" r:id="rId37"/>
  </p:sldIdLst>
  <p:sldSz cx="9144000" cy="6858000" type="screen4x3"/>
  <p:notesSz cx="7086600" cy="102235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DEA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Stile medio 4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p:cViewPr>
        <p:scale>
          <a:sx n="112" d="100"/>
          <a:sy n="112" d="100"/>
        </p:scale>
        <p:origin x="1640"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0225" cy="51276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4014788" y="0"/>
            <a:ext cx="3070225" cy="512763"/>
          </a:xfrm>
          <a:prstGeom prst="rect">
            <a:avLst/>
          </a:prstGeom>
        </p:spPr>
        <p:txBody>
          <a:bodyPr vert="horz" lIns="91440" tIns="45720" rIns="91440" bIns="45720" rtlCol="0"/>
          <a:lstStyle>
            <a:lvl1pPr algn="r">
              <a:defRPr sz="1200"/>
            </a:lvl1pPr>
          </a:lstStyle>
          <a:p>
            <a:fld id="{FD839EC4-8148-41F7-928E-181F96578A74}" type="datetimeFigureOut">
              <a:rPr lang="it-IT" smtClean="0"/>
              <a:t>12/03/24</a:t>
            </a:fld>
            <a:endParaRPr lang="it-IT"/>
          </a:p>
        </p:txBody>
      </p:sp>
      <p:sp>
        <p:nvSpPr>
          <p:cNvPr id="4" name="Segnaposto piè di pagina 3"/>
          <p:cNvSpPr>
            <a:spLocks noGrp="1"/>
          </p:cNvSpPr>
          <p:nvPr>
            <p:ph type="ftr" sz="quarter" idx="2"/>
          </p:nvPr>
        </p:nvSpPr>
        <p:spPr>
          <a:xfrm>
            <a:off x="0" y="9710738"/>
            <a:ext cx="3070225" cy="512762"/>
          </a:xfrm>
          <a:prstGeom prst="rect">
            <a:avLst/>
          </a:prstGeom>
        </p:spPr>
        <p:txBody>
          <a:bodyPr vert="horz" lIns="91440" tIns="45720" rIns="91440" bIns="45720" rtlCol="0" anchor="b"/>
          <a:lstStyle>
            <a:lvl1pPr algn="l">
              <a:defRPr sz="1200"/>
            </a:lvl1pPr>
          </a:lstStyle>
          <a:p>
            <a:r>
              <a:rPr lang="it-IT"/>
              <a:t>Dott.ssa Maria Carmela Serluca </a:t>
            </a:r>
          </a:p>
        </p:txBody>
      </p:sp>
      <p:sp>
        <p:nvSpPr>
          <p:cNvPr id="5" name="Segnaposto numero diapositiva 4"/>
          <p:cNvSpPr>
            <a:spLocks noGrp="1"/>
          </p:cNvSpPr>
          <p:nvPr>
            <p:ph type="sldNum" sz="quarter" idx="3"/>
          </p:nvPr>
        </p:nvSpPr>
        <p:spPr>
          <a:xfrm>
            <a:off x="4014788" y="9710738"/>
            <a:ext cx="3070225" cy="512762"/>
          </a:xfrm>
          <a:prstGeom prst="rect">
            <a:avLst/>
          </a:prstGeom>
        </p:spPr>
        <p:txBody>
          <a:bodyPr vert="horz" lIns="91440" tIns="45720" rIns="91440" bIns="45720" rtlCol="0" anchor="b"/>
          <a:lstStyle>
            <a:lvl1pPr algn="r">
              <a:defRPr sz="1200"/>
            </a:lvl1pPr>
          </a:lstStyle>
          <a:p>
            <a:fld id="{44909B37-2CDD-4F92-A47A-C800E9B7615D}" type="slidenum">
              <a:rPr lang="it-IT" smtClean="0"/>
              <a:t>‹N›</a:t>
            </a:fld>
            <a:endParaRPr lang="it-IT"/>
          </a:p>
        </p:txBody>
      </p:sp>
    </p:spTree>
    <p:extLst>
      <p:ext uri="{BB962C8B-B14F-4D97-AF65-F5344CB8AC3E}">
        <p14:creationId xmlns:p14="http://schemas.microsoft.com/office/powerpoint/2010/main" val="273052093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0860" cy="511175"/>
          </a:xfrm>
          <a:prstGeom prst="rect">
            <a:avLst/>
          </a:prstGeom>
        </p:spPr>
        <p:txBody>
          <a:bodyPr vert="horz" lIns="98911" tIns="49455" rIns="98911" bIns="49455" rtlCol="0"/>
          <a:lstStyle>
            <a:lvl1pPr algn="l">
              <a:defRPr sz="1300"/>
            </a:lvl1pPr>
          </a:lstStyle>
          <a:p>
            <a:endParaRPr lang="it-IT"/>
          </a:p>
        </p:txBody>
      </p:sp>
      <p:sp>
        <p:nvSpPr>
          <p:cNvPr id="3" name="Segnaposto data 2"/>
          <p:cNvSpPr>
            <a:spLocks noGrp="1"/>
          </p:cNvSpPr>
          <p:nvPr>
            <p:ph type="dt" idx="1"/>
          </p:nvPr>
        </p:nvSpPr>
        <p:spPr>
          <a:xfrm>
            <a:off x="4014100" y="0"/>
            <a:ext cx="3070860" cy="511175"/>
          </a:xfrm>
          <a:prstGeom prst="rect">
            <a:avLst/>
          </a:prstGeom>
        </p:spPr>
        <p:txBody>
          <a:bodyPr vert="horz" lIns="98911" tIns="49455" rIns="98911" bIns="49455" rtlCol="0"/>
          <a:lstStyle>
            <a:lvl1pPr algn="r">
              <a:defRPr sz="1300"/>
            </a:lvl1pPr>
          </a:lstStyle>
          <a:p>
            <a:fld id="{10B442F8-B9BE-44E2-B235-FC38DD216396}" type="datetimeFigureOut">
              <a:rPr lang="it-IT" smtClean="0"/>
              <a:pPr/>
              <a:t>12/03/24</a:t>
            </a:fld>
            <a:endParaRPr lang="it-IT"/>
          </a:p>
        </p:txBody>
      </p:sp>
      <p:sp>
        <p:nvSpPr>
          <p:cNvPr id="4" name="Segnaposto immagine diapositiva 3"/>
          <p:cNvSpPr>
            <a:spLocks noGrp="1" noRot="1" noChangeAspect="1"/>
          </p:cNvSpPr>
          <p:nvPr>
            <p:ph type="sldImg" idx="2"/>
          </p:nvPr>
        </p:nvSpPr>
        <p:spPr>
          <a:xfrm>
            <a:off x="987425" y="766763"/>
            <a:ext cx="5111750" cy="3833812"/>
          </a:xfrm>
          <a:prstGeom prst="rect">
            <a:avLst/>
          </a:prstGeom>
          <a:noFill/>
          <a:ln w="12700">
            <a:solidFill>
              <a:prstClr val="black"/>
            </a:solidFill>
          </a:ln>
        </p:spPr>
        <p:txBody>
          <a:bodyPr vert="horz" lIns="98911" tIns="49455" rIns="98911" bIns="49455" rtlCol="0" anchor="ctr"/>
          <a:lstStyle/>
          <a:p>
            <a:endParaRPr lang="it-IT"/>
          </a:p>
        </p:txBody>
      </p:sp>
      <p:sp>
        <p:nvSpPr>
          <p:cNvPr id="5" name="Segnaposto note 4"/>
          <p:cNvSpPr>
            <a:spLocks noGrp="1"/>
          </p:cNvSpPr>
          <p:nvPr>
            <p:ph type="body" sz="quarter" idx="3"/>
          </p:nvPr>
        </p:nvSpPr>
        <p:spPr>
          <a:xfrm>
            <a:off x="708660" y="4856163"/>
            <a:ext cx="5669280" cy="4600575"/>
          </a:xfrm>
          <a:prstGeom prst="rect">
            <a:avLst/>
          </a:prstGeom>
        </p:spPr>
        <p:txBody>
          <a:bodyPr vert="horz" lIns="98911" tIns="49455" rIns="98911" bIns="49455"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10551"/>
            <a:ext cx="3070860" cy="511175"/>
          </a:xfrm>
          <a:prstGeom prst="rect">
            <a:avLst/>
          </a:prstGeom>
        </p:spPr>
        <p:txBody>
          <a:bodyPr vert="horz" lIns="98911" tIns="49455" rIns="98911" bIns="49455" rtlCol="0" anchor="b"/>
          <a:lstStyle>
            <a:lvl1pPr algn="l">
              <a:defRPr sz="1300"/>
            </a:lvl1pPr>
          </a:lstStyle>
          <a:p>
            <a:r>
              <a:rPr lang="it-IT"/>
              <a:t>Dott.ssa Maria Carmela Serluca </a:t>
            </a:r>
          </a:p>
        </p:txBody>
      </p:sp>
      <p:sp>
        <p:nvSpPr>
          <p:cNvPr id="7" name="Segnaposto numero diapositiva 6"/>
          <p:cNvSpPr>
            <a:spLocks noGrp="1"/>
          </p:cNvSpPr>
          <p:nvPr>
            <p:ph type="sldNum" sz="quarter" idx="5"/>
          </p:nvPr>
        </p:nvSpPr>
        <p:spPr>
          <a:xfrm>
            <a:off x="4014100" y="9710551"/>
            <a:ext cx="3070860" cy="511175"/>
          </a:xfrm>
          <a:prstGeom prst="rect">
            <a:avLst/>
          </a:prstGeom>
        </p:spPr>
        <p:txBody>
          <a:bodyPr vert="horz" lIns="98911" tIns="49455" rIns="98911" bIns="49455" rtlCol="0" anchor="b"/>
          <a:lstStyle>
            <a:lvl1pPr algn="r">
              <a:defRPr sz="1300"/>
            </a:lvl1pPr>
          </a:lstStyle>
          <a:p>
            <a:fld id="{74DD0AAB-FFDC-4688-A8EB-454C598087C8}" type="slidenum">
              <a:rPr lang="it-IT" smtClean="0"/>
              <a:pPr/>
              <a:t>‹N›</a:t>
            </a:fld>
            <a:endParaRPr lang="it-IT"/>
          </a:p>
        </p:txBody>
      </p:sp>
    </p:spTree>
    <p:extLst>
      <p:ext uri="{BB962C8B-B14F-4D97-AF65-F5344CB8AC3E}">
        <p14:creationId xmlns:p14="http://schemas.microsoft.com/office/powerpoint/2010/main" val="270023140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B5A4F11-602E-4461-B5D6-6C3C9C572F37}" type="datetime1">
              <a:rPr lang="it-IT" smtClean="0"/>
              <a:t>12/03/24</a:t>
            </a:fld>
            <a:endParaRPr lang="it-IT"/>
          </a:p>
        </p:txBody>
      </p:sp>
      <p:sp>
        <p:nvSpPr>
          <p:cNvPr id="5" name="Footer Placeholder 4"/>
          <p:cNvSpPr>
            <a:spLocks noGrp="1"/>
          </p:cNvSpPr>
          <p:nvPr>
            <p:ph type="ftr" sz="quarter" idx="11"/>
          </p:nvPr>
        </p:nvSpPr>
        <p:spPr/>
        <p:txBody>
          <a:bodyPr/>
          <a:lstStyle/>
          <a:p>
            <a:r>
              <a:rPr lang="it-IT"/>
              <a:t>Dott.ssa Maria Carmela Serluca</a:t>
            </a:r>
          </a:p>
        </p:txBody>
      </p:sp>
      <p:sp>
        <p:nvSpPr>
          <p:cNvPr id="6" name="Slide Number Placeholder 5"/>
          <p:cNvSpPr>
            <a:spLocks noGrp="1"/>
          </p:cNvSpPr>
          <p:nvPr>
            <p:ph type="sldNum" sz="quarter" idx="12"/>
          </p:nvPr>
        </p:nvSpPr>
        <p:spPr/>
        <p:txBody>
          <a:bodyPr/>
          <a:lstStyle/>
          <a:p>
            <a:fld id="{AE76566D-D494-401F-9F77-0D637DF245BB}" type="slidenum">
              <a:rPr lang="it-IT" smtClean="0"/>
              <a:pPr/>
              <a:t>‹N›</a:t>
            </a:fld>
            <a:endParaRPr lang="it-IT"/>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9787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4620D9D-0487-4A63-A449-6167D65BEB54}" type="datetime1">
              <a:rPr lang="it-IT" smtClean="0"/>
              <a:t>12/03/24</a:t>
            </a:fld>
            <a:endParaRPr lang="it-IT"/>
          </a:p>
        </p:txBody>
      </p:sp>
      <p:sp>
        <p:nvSpPr>
          <p:cNvPr id="5" name="Footer Placeholder 4"/>
          <p:cNvSpPr>
            <a:spLocks noGrp="1"/>
          </p:cNvSpPr>
          <p:nvPr>
            <p:ph type="ftr" sz="quarter" idx="11"/>
          </p:nvPr>
        </p:nvSpPr>
        <p:spPr/>
        <p:txBody>
          <a:bodyPr/>
          <a:lstStyle/>
          <a:p>
            <a:r>
              <a:rPr lang="it-IT"/>
              <a:t>Dott.ssa Maria Carmela Serluca</a:t>
            </a:r>
          </a:p>
        </p:txBody>
      </p:sp>
      <p:sp>
        <p:nvSpPr>
          <p:cNvPr id="6" name="Slide Number Placeholder 5"/>
          <p:cNvSpPr>
            <a:spLocks noGrp="1"/>
          </p:cNvSpPr>
          <p:nvPr>
            <p:ph type="sldNum" sz="quarter" idx="12"/>
          </p:nvPr>
        </p:nvSpPr>
        <p:spPr/>
        <p:txBody>
          <a:bodyPr/>
          <a:lstStyle/>
          <a:p>
            <a:fld id="{AE76566D-D494-401F-9F77-0D637DF245BB}" type="slidenum">
              <a:rPr lang="it-IT" smtClean="0"/>
              <a:pPr/>
              <a:t>‹N›</a:t>
            </a:fld>
            <a:endParaRPr lang="it-IT"/>
          </a:p>
        </p:txBody>
      </p:sp>
    </p:spTree>
    <p:extLst>
      <p:ext uri="{BB962C8B-B14F-4D97-AF65-F5344CB8AC3E}">
        <p14:creationId xmlns:p14="http://schemas.microsoft.com/office/powerpoint/2010/main" val="2929429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D428C06-CF81-4415-8067-EC518F30169F}" type="datetime1">
              <a:rPr lang="it-IT" smtClean="0"/>
              <a:t>12/03/24</a:t>
            </a:fld>
            <a:endParaRPr lang="it-IT"/>
          </a:p>
        </p:txBody>
      </p:sp>
      <p:sp>
        <p:nvSpPr>
          <p:cNvPr id="5" name="Footer Placeholder 4"/>
          <p:cNvSpPr>
            <a:spLocks noGrp="1"/>
          </p:cNvSpPr>
          <p:nvPr>
            <p:ph type="ftr" sz="quarter" idx="11"/>
          </p:nvPr>
        </p:nvSpPr>
        <p:spPr/>
        <p:txBody>
          <a:bodyPr/>
          <a:lstStyle/>
          <a:p>
            <a:r>
              <a:rPr lang="it-IT"/>
              <a:t>Dott.ssa Maria Carmela Serluca</a:t>
            </a:r>
          </a:p>
        </p:txBody>
      </p:sp>
      <p:sp>
        <p:nvSpPr>
          <p:cNvPr id="6" name="Slide Number Placeholder 5"/>
          <p:cNvSpPr>
            <a:spLocks noGrp="1"/>
          </p:cNvSpPr>
          <p:nvPr>
            <p:ph type="sldNum" sz="quarter" idx="12"/>
          </p:nvPr>
        </p:nvSpPr>
        <p:spPr/>
        <p:txBody>
          <a:bodyPr/>
          <a:lstStyle/>
          <a:p>
            <a:fld id="{AE76566D-D494-401F-9F77-0D637DF245BB}" type="slidenum">
              <a:rPr lang="it-IT" smtClean="0"/>
              <a:pPr/>
              <a:t>‹N›</a:t>
            </a:fld>
            <a:endParaRPr lang="it-IT"/>
          </a:p>
        </p:txBody>
      </p:sp>
    </p:spTree>
    <p:extLst>
      <p:ext uri="{BB962C8B-B14F-4D97-AF65-F5344CB8AC3E}">
        <p14:creationId xmlns:p14="http://schemas.microsoft.com/office/powerpoint/2010/main" val="180729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83001B9-5789-4028-9A03-61F988F83007}" type="datetime1">
              <a:rPr lang="it-IT" smtClean="0"/>
              <a:t>12/03/24</a:t>
            </a:fld>
            <a:endParaRPr lang="it-IT"/>
          </a:p>
        </p:txBody>
      </p:sp>
      <p:sp>
        <p:nvSpPr>
          <p:cNvPr id="5" name="Footer Placeholder 4"/>
          <p:cNvSpPr>
            <a:spLocks noGrp="1"/>
          </p:cNvSpPr>
          <p:nvPr>
            <p:ph type="ftr" sz="quarter" idx="11"/>
          </p:nvPr>
        </p:nvSpPr>
        <p:spPr/>
        <p:txBody>
          <a:bodyPr/>
          <a:lstStyle/>
          <a:p>
            <a:r>
              <a:rPr lang="it-IT"/>
              <a:t>Dott.ssa Maria Carmela Serluca</a:t>
            </a:r>
          </a:p>
        </p:txBody>
      </p:sp>
      <p:sp>
        <p:nvSpPr>
          <p:cNvPr id="6" name="Slide Number Placeholder 5"/>
          <p:cNvSpPr>
            <a:spLocks noGrp="1"/>
          </p:cNvSpPr>
          <p:nvPr>
            <p:ph type="sldNum" sz="quarter" idx="12"/>
          </p:nvPr>
        </p:nvSpPr>
        <p:spPr/>
        <p:txBody>
          <a:bodyPr/>
          <a:lstStyle/>
          <a:p>
            <a:fld id="{AE76566D-D494-401F-9F77-0D637DF245BB}" type="slidenum">
              <a:rPr lang="it-IT" smtClean="0"/>
              <a:pPr/>
              <a:t>‹N›</a:t>
            </a:fld>
            <a:endParaRPr lang="it-IT"/>
          </a:p>
        </p:txBody>
      </p:sp>
    </p:spTree>
    <p:extLst>
      <p:ext uri="{BB962C8B-B14F-4D97-AF65-F5344CB8AC3E}">
        <p14:creationId xmlns:p14="http://schemas.microsoft.com/office/powerpoint/2010/main" val="1879390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5C9091D0-D7FB-41EF-A2E3-BAB2903DEED8}" type="datetime1">
              <a:rPr lang="it-IT" smtClean="0"/>
              <a:t>12/03/24</a:t>
            </a:fld>
            <a:endParaRPr lang="it-IT"/>
          </a:p>
        </p:txBody>
      </p:sp>
      <p:sp>
        <p:nvSpPr>
          <p:cNvPr id="5" name="Footer Placeholder 4"/>
          <p:cNvSpPr>
            <a:spLocks noGrp="1"/>
          </p:cNvSpPr>
          <p:nvPr>
            <p:ph type="ftr" sz="quarter" idx="11"/>
          </p:nvPr>
        </p:nvSpPr>
        <p:spPr/>
        <p:txBody>
          <a:bodyPr/>
          <a:lstStyle/>
          <a:p>
            <a:r>
              <a:rPr lang="it-IT"/>
              <a:t>Dott.ssa Maria Carmela Serluca</a:t>
            </a:r>
          </a:p>
        </p:txBody>
      </p:sp>
      <p:sp>
        <p:nvSpPr>
          <p:cNvPr id="6" name="Slide Number Placeholder 5"/>
          <p:cNvSpPr>
            <a:spLocks noGrp="1"/>
          </p:cNvSpPr>
          <p:nvPr>
            <p:ph type="sldNum" sz="quarter" idx="12"/>
          </p:nvPr>
        </p:nvSpPr>
        <p:spPr/>
        <p:txBody>
          <a:bodyPr/>
          <a:lstStyle/>
          <a:p>
            <a:fld id="{AE76566D-D494-401F-9F77-0D637DF245BB}" type="slidenum">
              <a:rPr lang="it-IT" smtClean="0"/>
              <a:pPr/>
              <a:t>‹N›</a:t>
            </a:fld>
            <a:endParaRPr lang="it-IT"/>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263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D3B2DAE-0A76-4691-857E-FDB00C5958D4}" type="datetime1">
              <a:rPr lang="it-IT" smtClean="0"/>
              <a:t>12/03/24</a:t>
            </a:fld>
            <a:endParaRPr lang="it-IT"/>
          </a:p>
        </p:txBody>
      </p:sp>
      <p:sp>
        <p:nvSpPr>
          <p:cNvPr id="6" name="Footer Placeholder 5"/>
          <p:cNvSpPr>
            <a:spLocks noGrp="1"/>
          </p:cNvSpPr>
          <p:nvPr>
            <p:ph type="ftr" sz="quarter" idx="11"/>
          </p:nvPr>
        </p:nvSpPr>
        <p:spPr/>
        <p:txBody>
          <a:bodyPr/>
          <a:lstStyle/>
          <a:p>
            <a:r>
              <a:rPr lang="it-IT"/>
              <a:t>Dott.ssa Maria Carmela Serluca</a:t>
            </a:r>
          </a:p>
        </p:txBody>
      </p:sp>
      <p:sp>
        <p:nvSpPr>
          <p:cNvPr id="7" name="Slide Number Placeholder 6"/>
          <p:cNvSpPr>
            <a:spLocks noGrp="1"/>
          </p:cNvSpPr>
          <p:nvPr>
            <p:ph type="sldNum" sz="quarter" idx="12"/>
          </p:nvPr>
        </p:nvSpPr>
        <p:spPr/>
        <p:txBody>
          <a:bodyPr/>
          <a:lstStyle/>
          <a:p>
            <a:fld id="{AE76566D-D494-401F-9F77-0D637DF245BB}" type="slidenum">
              <a:rPr lang="it-IT" smtClean="0"/>
              <a:pPr/>
              <a:t>‹N›</a:t>
            </a:fld>
            <a:endParaRPr lang="it-IT"/>
          </a:p>
        </p:txBody>
      </p:sp>
    </p:spTree>
    <p:extLst>
      <p:ext uri="{BB962C8B-B14F-4D97-AF65-F5344CB8AC3E}">
        <p14:creationId xmlns:p14="http://schemas.microsoft.com/office/powerpoint/2010/main" val="3829947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822960" y="2582334"/>
            <a:ext cx="3703320" cy="32867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63440" y="2582334"/>
            <a:ext cx="3703320" cy="32867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FB65BDA-09CF-4529-AEE1-1B3A1DE552BD}" type="datetime1">
              <a:rPr lang="it-IT" smtClean="0"/>
              <a:t>12/03/24</a:t>
            </a:fld>
            <a:endParaRPr lang="it-IT"/>
          </a:p>
        </p:txBody>
      </p:sp>
      <p:sp>
        <p:nvSpPr>
          <p:cNvPr id="8" name="Footer Placeholder 7"/>
          <p:cNvSpPr>
            <a:spLocks noGrp="1"/>
          </p:cNvSpPr>
          <p:nvPr>
            <p:ph type="ftr" sz="quarter" idx="11"/>
          </p:nvPr>
        </p:nvSpPr>
        <p:spPr/>
        <p:txBody>
          <a:bodyPr/>
          <a:lstStyle/>
          <a:p>
            <a:r>
              <a:rPr lang="it-IT"/>
              <a:t>Dott.ssa Maria Carmela Serluca</a:t>
            </a:r>
          </a:p>
        </p:txBody>
      </p:sp>
      <p:sp>
        <p:nvSpPr>
          <p:cNvPr id="9" name="Slide Number Placeholder 8"/>
          <p:cNvSpPr>
            <a:spLocks noGrp="1"/>
          </p:cNvSpPr>
          <p:nvPr>
            <p:ph type="sldNum" sz="quarter" idx="12"/>
          </p:nvPr>
        </p:nvSpPr>
        <p:spPr/>
        <p:txBody>
          <a:bodyPr/>
          <a:lstStyle/>
          <a:p>
            <a:fld id="{AE76566D-D494-401F-9F77-0D637DF245BB}" type="slidenum">
              <a:rPr lang="it-IT" smtClean="0"/>
              <a:pPr/>
              <a:t>‹N›</a:t>
            </a:fld>
            <a:endParaRPr lang="it-IT"/>
          </a:p>
        </p:txBody>
      </p:sp>
    </p:spTree>
    <p:extLst>
      <p:ext uri="{BB962C8B-B14F-4D97-AF65-F5344CB8AC3E}">
        <p14:creationId xmlns:p14="http://schemas.microsoft.com/office/powerpoint/2010/main" val="1141902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3BCC58DD-E11C-4401-9BB6-98A4EDD155B2}" type="datetime1">
              <a:rPr lang="it-IT" smtClean="0"/>
              <a:t>12/03/24</a:t>
            </a:fld>
            <a:endParaRPr lang="it-IT"/>
          </a:p>
        </p:txBody>
      </p:sp>
      <p:sp>
        <p:nvSpPr>
          <p:cNvPr id="4" name="Footer Placeholder 3"/>
          <p:cNvSpPr>
            <a:spLocks noGrp="1"/>
          </p:cNvSpPr>
          <p:nvPr>
            <p:ph type="ftr" sz="quarter" idx="11"/>
          </p:nvPr>
        </p:nvSpPr>
        <p:spPr/>
        <p:txBody>
          <a:bodyPr/>
          <a:lstStyle/>
          <a:p>
            <a:r>
              <a:rPr lang="it-IT"/>
              <a:t>Dott.ssa Maria Carmela Serluca</a:t>
            </a:r>
          </a:p>
        </p:txBody>
      </p:sp>
      <p:sp>
        <p:nvSpPr>
          <p:cNvPr id="5" name="Slide Number Placeholder 4"/>
          <p:cNvSpPr>
            <a:spLocks noGrp="1"/>
          </p:cNvSpPr>
          <p:nvPr>
            <p:ph type="sldNum" sz="quarter" idx="12"/>
          </p:nvPr>
        </p:nvSpPr>
        <p:spPr/>
        <p:txBody>
          <a:bodyPr/>
          <a:lstStyle/>
          <a:p>
            <a:fld id="{AE76566D-D494-401F-9F77-0D637DF245BB}" type="slidenum">
              <a:rPr lang="it-IT" smtClean="0"/>
              <a:pPr/>
              <a:t>‹N›</a:t>
            </a:fld>
            <a:endParaRPr lang="it-IT"/>
          </a:p>
        </p:txBody>
      </p:sp>
    </p:spTree>
    <p:extLst>
      <p:ext uri="{BB962C8B-B14F-4D97-AF65-F5344CB8AC3E}">
        <p14:creationId xmlns:p14="http://schemas.microsoft.com/office/powerpoint/2010/main" val="3635081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2DE1E8D-320E-461D-ABDE-641875BA87EF}" type="datetime1">
              <a:rPr lang="it-IT" smtClean="0"/>
              <a:t>12/03/24</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r>
              <a:rPr lang="it-IT"/>
              <a:t>Dott.ssa Maria Carmela Serluca</a:t>
            </a:r>
          </a:p>
        </p:txBody>
      </p:sp>
      <p:sp>
        <p:nvSpPr>
          <p:cNvPr id="9" name="Slide Number Placeholder 8"/>
          <p:cNvSpPr>
            <a:spLocks noGrp="1"/>
          </p:cNvSpPr>
          <p:nvPr>
            <p:ph type="sldNum" sz="quarter" idx="12"/>
          </p:nvPr>
        </p:nvSpPr>
        <p:spPr/>
        <p:txBody>
          <a:bodyPr/>
          <a:lstStyle/>
          <a:p>
            <a:fld id="{AE76566D-D494-401F-9F77-0D637DF245BB}" type="slidenum">
              <a:rPr lang="it-IT" smtClean="0"/>
              <a:pPr/>
              <a:t>‹N›</a:t>
            </a:fld>
            <a:endParaRPr lang="it-IT"/>
          </a:p>
        </p:txBody>
      </p:sp>
    </p:spTree>
    <p:extLst>
      <p:ext uri="{BB962C8B-B14F-4D97-AF65-F5344CB8AC3E}">
        <p14:creationId xmlns:p14="http://schemas.microsoft.com/office/powerpoint/2010/main" val="931476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it-IT"/>
              <a:t>Fare clic per modificare lo stile del titolo</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9500BB3-E1E1-4DFB-9391-2AAD8F5EBF85}" type="datetime1">
              <a:rPr lang="it-IT" smtClean="0"/>
              <a:t>12/03/24</a:t>
            </a:fld>
            <a:endParaRPr lang="it-IT"/>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it-IT"/>
              <a:t>Dott.ssa Maria Carmela Serluca</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E76566D-D494-401F-9F77-0D637DF245BB}" type="slidenum">
              <a:rPr lang="it-IT" smtClean="0"/>
              <a:pPr/>
              <a:t>‹N›</a:t>
            </a:fld>
            <a:endParaRPr lang="it-IT"/>
          </a:p>
        </p:txBody>
      </p:sp>
    </p:spTree>
    <p:extLst>
      <p:ext uri="{BB962C8B-B14F-4D97-AF65-F5344CB8AC3E}">
        <p14:creationId xmlns:p14="http://schemas.microsoft.com/office/powerpoint/2010/main" val="402342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C896817E-5A4E-44CF-AB8B-BC68F6414055}" type="datetime1">
              <a:rPr lang="it-IT" smtClean="0"/>
              <a:t>12/03/24</a:t>
            </a:fld>
            <a:endParaRPr lang="it-IT"/>
          </a:p>
        </p:txBody>
      </p:sp>
      <p:sp>
        <p:nvSpPr>
          <p:cNvPr id="6" name="Footer Placeholder 5"/>
          <p:cNvSpPr>
            <a:spLocks noGrp="1"/>
          </p:cNvSpPr>
          <p:nvPr>
            <p:ph type="ftr" sz="quarter" idx="11"/>
          </p:nvPr>
        </p:nvSpPr>
        <p:spPr/>
        <p:txBody>
          <a:bodyPr/>
          <a:lstStyle/>
          <a:p>
            <a:r>
              <a:rPr lang="it-IT"/>
              <a:t>Dott.ssa Maria Carmela Serluca</a:t>
            </a:r>
          </a:p>
        </p:txBody>
      </p:sp>
      <p:sp>
        <p:nvSpPr>
          <p:cNvPr id="7" name="Slide Number Placeholder 6"/>
          <p:cNvSpPr>
            <a:spLocks noGrp="1"/>
          </p:cNvSpPr>
          <p:nvPr>
            <p:ph type="sldNum" sz="quarter" idx="12"/>
          </p:nvPr>
        </p:nvSpPr>
        <p:spPr/>
        <p:txBody>
          <a:bodyPr/>
          <a:lstStyle/>
          <a:p>
            <a:fld id="{AE76566D-D494-401F-9F77-0D637DF245BB}" type="slidenum">
              <a:rPr lang="it-IT" smtClean="0"/>
              <a:pPr/>
              <a:t>‹N›</a:t>
            </a:fld>
            <a:endParaRPr lang="it-IT"/>
          </a:p>
        </p:txBody>
      </p:sp>
    </p:spTree>
    <p:extLst>
      <p:ext uri="{BB962C8B-B14F-4D97-AF65-F5344CB8AC3E}">
        <p14:creationId xmlns:p14="http://schemas.microsoft.com/office/powerpoint/2010/main" val="93920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C49BD44-EEAF-41E8-B950-A9FD0D202E5E}" type="datetime1">
              <a:rPr lang="it-IT" smtClean="0"/>
              <a:t>12/03/24</a:t>
            </a:fld>
            <a:endParaRPr lang="it-IT"/>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it-IT"/>
              <a:t>Dott.ssa Maria Carmela Serluca</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E76566D-D494-401F-9F77-0D637DF245BB}" type="slidenum">
              <a:rPr lang="it-IT" smtClean="0"/>
              <a:pPr/>
              <a:t>‹N›</a:t>
            </a:fld>
            <a:endParaRPr lang="it-IT"/>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4150565"/>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onelegale.wolterskluwer.it/document/05AC00003062?pathId=3055909f6f79b" TargetMode="External"/><Relationship Id="rId2" Type="http://schemas.openxmlformats.org/officeDocument/2006/relationships/hyperlink" Target="https://onelegale.wolterskluwer.it/document/05AC00003931?pathId=3055909f6f79b" TargetMode="External"/><Relationship Id="rId1" Type="http://schemas.openxmlformats.org/officeDocument/2006/relationships/slideLayout" Target="../slideLayouts/slideLayout2.xml"/><Relationship Id="rId4" Type="http://schemas.openxmlformats.org/officeDocument/2006/relationships/hyperlink" Target="https://onelegale.wolterskluwer.it/document/05AC00002131?pathId=3055909f6f79b"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studiolegalegazzella.com/" TargetMode="External"/><Relationship Id="rId2" Type="http://schemas.openxmlformats.org/officeDocument/2006/relationships/hyperlink" Target="mailto:info@studiolegalegazzella.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755576" y="2132860"/>
            <a:ext cx="7732311" cy="2031057"/>
          </a:xfrm>
          <a:ln w="28575">
            <a:solidFill>
              <a:srgbClr val="FF0000"/>
            </a:solidFill>
          </a:ln>
        </p:spPr>
        <p:style>
          <a:lnRef idx="2">
            <a:schemeClr val="accent6"/>
          </a:lnRef>
          <a:fillRef idx="1">
            <a:schemeClr val="lt1"/>
          </a:fillRef>
          <a:effectRef idx="0">
            <a:schemeClr val="accent6"/>
          </a:effectRef>
          <a:fontRef idx="minor">
            <a:schemeClr val="dk1"/>
          </a:fontRef>
        </p:style>
        <p:txBody>
          <a:bodyPr>
            <a:normAutofit/>
          </a:bodyPr>
          <a:lstStyle/>
          <a:p>
            <a:pPr algn="ctr"/>
            <a:endParaRPr lang="it-IT" sz="1400" b="1" dirty="0"/>
          </a:p>
          <a:p>
            <a:pPr algn="ctr"/>
            <a:r>
              <a:rPr lang="it-IT" b="1" dirty="0"/>
              <a:t>La responsabilità medica </a:t>
            </a:r>
          </a:p>
          <a:p>
            <a:pPr algn="ctr"/>
            <a:r>
              <a:rPr lang="it-IT" b="1" dirty="0"/>
              <a:t>Legge </a:t>
            </a:r>
            <a:r>
              <a:rPr lang="it-IT" b="1" dirty="0" err="1"/>
              <a:t>gelli</a:t>
            </a:r>
            <a:r>
              <a:rPr lang="it-IT" b="1" dirty="0"/>
              <a:t>-bianco</a:t>
            </a:r>
          </a:p>
          <a:p>
            <a:pPr algn="ctr"/>
            <a:r>
              <a:rPr lang="it-IT" b="1" dirty="0"/>
              <a:t>Ultimi aggiornamenti giurisprudenziali</a:t>
            </a:r>
          </a:p>
          <a:p>
            <a:pPr algn="ctr"/>
            <a:endParaRPr lang="it-IT" b="1" dirty="0"/>
          </a:p>
        </p:txBody>
      </p:sp>
      <p:sp>
        <p:nvSpPr>
          <p:cNvPr id="6" name="Sottotitolo 2"/>
          <p:cNvSpPr txBox="1">
            <a:spLocks/>
          </p:cNvSpPr>
          <p:nvPr/>
        </p:nvSpPr>
        <p:spPr>
          <a:xfrm>
            <a:off x="918411" y="4730955"/>
            <a:ext cx="7406640" cy="1095300"/>
          </a:xfrm>
          <a:prstGeom prst="rect">
            <a:avLst/>
          </a:prstGeom>
        </p:spPr>
        <p:txBody>
          <a:bodyPr tIns="0">
            <a:normAutofit fontScale="70000" lnSpcReduction="20000"/>
          </a:bodyPr>
          <a:lstStyle/>
          <a:p>
            <a:pPr marL="27432" lvl="0" algn="ctr">
              <a:spcBef>
                <a:spcPts val="600"/>
              </a:spcBef>
              <a:buClr>
                <a:schemeClr val="accent1"/>
              </a:buClr>
              <a:buSzPct val="80000"/>
              <a:defRPr/>
            </a:pPr>
            <a:r>
              <a:rPr lang="it-IT" sz="5100" b="1" dirty="0">
                <a:solidFill>
                  <a:schemeClr val="tx2">
                    <a:shade val="30000"/>
                    <a:satMod val="150000"/>
                  </a:schemeClr>
                </a:solidFill>
              </a:rPr>
              <a:t>Avv. Guerino Gazzella</a:t>
            </a:r>
          </a:p>
          <a:p>
            <a:pPr marL="27432" lvl="0" algn="ctr">
              <a:spcBef>
                <a:spcPts val="600"/>
              </a:spcBef>
              <a:buClr>
                <a:schemeClr val="accent1"/>
              </a:buClr>
              <a:buSzPct val="80000"/>
              <a:defRPr/>
            </a:pPr>
            <a:endParaRPr lang="it-IT" sz="2600" dirty="0">
              <a:solidFill>
                <a:schemeClr val="tx2">
                  <a:shade val="30000"/>
                  <a:satMod val="150000"/>
                </a:schemeClr>
              </a:solidFill>
            </a:endParaRPr>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it-IT" sz="2600" noProof="0" dirty="0">
                <a:solidFill>
                  <a:schemeClr val="tx2">
                    <a:shade val="30000"/>
                    <a:satMod val="150000"/>
                  </a:schemeClr>
                </a:solidFill>
              </a:rPr>
              <a:t>13 marzo 2024</a:t>
            </a:r>
            <a:endParaRPr kumimoji="0" lang="it-IT" sz="26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
        <p:nvSpPr>
          <p:cNvPr id="5" name="AutoShape 2" descr="Risultati immagini per ordine dottori commercialisti avellino"/>
          <p:cNvSpPr>
            <a:spLocks noChangeAspect="1" noChangeArrowheads="1"/>
          </p:cNvSpPr>
          <p:nvPr/>
        </p:nvSpPr>
        <p:spPr bwMode="auto">
          <a:xfrm>
            <a:off x="1907704" y="836712"/>
            <a:ext cx="1296144" cy="129614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4" name="Immagine 3"/>
          <p:cNvPicPr>
            <a:picLocks noChangeAspect="1"/>
          </p:cNvPicPr>
          <p:nvPr/>
        </p:nvPicPr>
        <p:blipFill>
          <a:blip r:embed="rId2"/>
          <a:stretch>
            <a:fillRect/>
          </a:stretch>
        </p:blipFill>
        <p:spPr>
          <a:xfrm>
            <a:off x="5364887" y="89185"/>
            <a:ext cx="3123000" cy="1495053"/>
          </a:xfrm>
          <a:prstGeom prst="rect">
            <a:avLst/>
          </a:prstGeom>
        </p:spPr>
      </p:pic>
      <p:sp>
        <p:nvSpPr>
          <p:cNvPr id="7" name="AutoShape 6" descr="Ordine degli Avvocati di Benevento"/>
          <p:cNvSpPr>
            <a:spLocks noChangeAspect="1" noChangeArrowheads="1"/>
          </p:cNvSpPr>
          <p:nvPr/>
        </p:nvSpPr>
        <p:spPr bwMode="auto">
          <a:xfrm>
            <a:off x="155574" y="-144463"/>
            <a:ext cx="1752129" cy="112519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8" name="Immagine 7"/>
          <p:cNvPicPr>
            <a:picLocks noChangeAspect="1"/>
          </p:cNvPicPr>
          <p:nvPr/>
        </p:nvPicPr>
        <p:blipFill>
          <a:blip r:embed="rId3"/>
          <a:stretch>
            <a:fillRect/>
          </a:stretch>
        </p:blipFill>
        <p:spPr>
          <a:xfrm>
            <a:off x="653747" y="198524"/>
            <a:ext cx="2370384" cy="1694279"/>
          </a:xfrm>
          <a:prstGeom prst="rect">
            <a:avLst/>
          </a:prstGeom>
        </p:spPr>
      </p:pic>
      <p:pic>
        <p:nvPicPr>
          <p:cNvPr id="9" name="Immagine 8"/>
          <p:cNvPicPr>
            <a:picLocks noChangeAspect="1"/>
          </p:cNvPicPr>
          <p:nvPr/>
        </p:nvPicPr>
        <p:blipFill>
          <a:blip r:embed="rId4"/>
          <a:stretch>
            <a:fillRect/>
          </a:stretch>
        </p:blipFill>
        <p:spPr>
          <a:xfrm>
            <a:off x="3701997" y="450350"/>
            <a:ext cx="1695450" cy="11906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183" y="188855"/>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10</a:t>
            </a:fld>
            <a:endParaRPr lang="it-IT"/>
          </a:p>
        </p:txBody>
      </p:sp>
      <p:sp>
        <p:nvSpPr>
          <p:cNvPr id="4" name="Rettangolo 3"/>
          <p:cNvSpPr/>
          <p:nvPr/>
        </p:nvSpPr>
        <p:spPr>
          <a:xfrm>
            <a:off x="322178" y="1052736"/>
            <a:ext cx="8424936" cy="516423"/>
          </a:xfrm>
          <a:prstGeom prst="rect">
            <a:avLst/>
          </a:prstGeom>
          <a:ln w="28575">
            <a:solidFill>
              <a:srgbClr val="FF0000"/>
            </a:solidFill>
          </a:ln>
        </p:spPr>
        <p:txBody>
          <a:bodyPr wrap="square">
            <a:spAutoFit/>
          </a:bodyPr>
          <a:lstStyle/>
          <a:p>
            <a:pPr algn="ctr">
              <a:lnSpc>
                <a:spcPct val="106000"/>
              </a:lnSpc>
              <a:spcAft>
                <a:spcPts val="0"/>
              </a:spcAft>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Regime giuridico dell’onore della prova</a:t>
            </a:r>
          </a:p>
        </p:txBody>
      </p:sp>
      <p:sp>
        <p:nvSpPr>
          <p:cNvPr id="9" name="Rettangolo 8"/>
          <p:cNvSpPr/>
          <p:nvPr/>
        </p:nvSpPr>
        <p:spPr>
          <a:xfrm>
            <a:off x="118650" y="2204864"/>
            <a:ext cx="8831991" cy="3046988"/>
          </a:xfrm>
          <a:prstGeom prst="rect">
            <a:avLst/>
          </a:prstGeom>
          <a:ln w="9525">
            <a:solidFill>
              <a:schemeClr val="tx1"/>
            </a:solidFill>
          </a:ln>
        </p:spPr>
        <p:txBody>
          <a:bodyPr wrap="square">
            <a:spAutoFit/>
          </a:bodyPr>
          <a:lstStyle/>
          <a:p>
            <a:r>
              <a:rPr lang="it-IT" sz="24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Per completezza va evidenziato come, in tema di onere probatorio nei giudizi di responsabilità medica, «</a:t>
            </a:r>
            <a:r>
              <a:rPr lang="it-IT" sz="24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è onere del paziente dimostrare l’esistenza del </a:t>
            </a:r>
            <a:r>
              <a:rPr lang="it-IT" sz="2400" b="1" u="sng"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nesso causale</a:t>
            </a:r>
            <a:r>
              <a:rPr lang="it-IT" sz="24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provando che la condotta del sanitario è stata, secondo il criterio del “più probabile che non”, causa del danno, sicché, ove la stessa sia rimasta assolutamente incerta, la domanda deve essere rigettata</a:t>
            </a:r>
            <a:r>
              <a:rPr lang="it-IT" sz="24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a:t>
            </a:r>
          </a:p>
          <a:p>
            <a:pPr algn="ctr"/>
            <a:r>
              <a:rPr lang="it-IT" sz="24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a:t>
            </a:r>
            <a:r>
              <a:rPr lang="it-IT" sz="2400"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Cass</a:t>
            </a:r>
            <a:r>
              <a:rPr lang="it-IT" sz="24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Sez. 3, n. 29315 del 07/12/2017)</a:t>
            </a:r>
            <a:endParaRPr lang="it-IT"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p:txBody>
      </p:sp>
    </p:spTree>
    <p:extLst>
      <p:ext uri="{BB962C8B-B14F-4D97-AF65-F5344CB8AC3E}">
        <p14:creationId xmlns:p14="http://schemas.microsoft.com/office/powerpoint/2010/main" val="493779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183" y="188855"/>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11</a:t>
            </a:fld>
            <a:endParaRPr lang="it-IT"/>
          </a:p>
        </p:txBody>
      </p:sp>
      <p:sp>
        <p:nvSpPr>
          <p:cNvPr id="4" name="Rettangolo 3"/>
          <p:cNvSpPr/>
          <p:nvPr/>
        </p:nvSpPr>
        <p:spPr>
          <a:xfrm>
            <a:off x="322178" y="1052736"/>
            <a:ext cx="8424936" cy="516423"/>
          </a:xfrm>
          <a:prstGeom prst="rect">
            <a:avLst/>
          </a:prstGeom>
          <a:ln w="28575">
            <a:solidFill>
              <a:srgbClr val="FF0000"/>
            </a:solidFill>
          </a:ln>
        </p:spPr>
        <p:txBody>
          <a:bodyPr wrap="square">
            <a:spAutoFit/>
          </a:bodyPr>
          <a:lstStyle/>
          <a:p>
            <a:pPr algn="ctr">
              <a:lnSpc>
                <a:spcPct val="106000"/>
              </a:lnSpc>
              <a:spcAft>
                <a:spcPts val="0"/>
              </a:spcAft>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Procedura risarcitoria</a:t>
            </a:r>
          </a:p>
        </p:txBody>
      </p:sp>
      <p:sp>
        <p:nvSpPr>
          <p:cNvPr id="3" name="Rettangolo 2"/>
          <p:cNvSpPr/>
          <p:nvPr/>
        </p:nvSpPr>
        <p:spPr>
          <a:xfrm>
            <a:off x="213491" y="1766899"/>
            <a:ext cx="8642310" cy="3108543"/>
          </a:xfrm>
          <a:prstGeom prst="rect">
            <a:avLst/>
          </a:prstGeom>
        </p:spPr>
        <p:txBody>
          <a:bodyPr wrap="square">
            <a:spAutoFit/>
          </a:bodyPr>
          <a:lstStyle/>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L’art. 8 prevede </a:t>
            </a:r>
            <a:r>
              <a:rPr lang="it-IT" sz="2400" b="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due strumenti conciliativi</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i quali hanno l’obiettivo di chiudere la controversia prima che la stessa diventi un giudizio a cognizione piena.</a:t>
            </a:r>
          </a:p>
          <a:p>
            <a:endPar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Il paziente, l’erede o l’esercente la potestà genitoriale che intende avanzare istanza di risarcimento danni per responsabilità professionale medica </a:t>
            </a:r>
            <a:r>
              <a:rPr lang="it-IT" sz="24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deve previamente proporre un ricorso ex art. 696-bis </a:t>
            </a:r>
            <a:r>
              <a:rPr lang="it-IT" sz="2400" b="1"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c.p.c.</a:t>
            </a:r>
            <a:r>
              <a:rPr lang="it-IT" sz="24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(consulenza tecnica preventiva ai fini della composizione della lite)</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oppure </a:t>
            </a:r>
            <a:r>
              <a:rPr lang="it-IT" sz="24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esperire la mediazione obbligatoria</a:t>
            </a:r>
          </a:p>
        </p:txBody>
      </p:sp>
      <p:sp>
        <p:nvSpPr>
          <p:cNvPr id="6" name="Rettangolo 5"/>
          <p:cNvSpPr/>
          <p:nvPr/>
        </p:nvSpPr>
        <p:spPr>
          <a:xfrm>
            <a:off x="352520" y="4995522"/>
            <a:ext cx="8642310" cy="400110"/>
          </a:xfrm>
          <a:prstGeom prst="rect">
            <a:avLst/>
          </a:prstGeom>
          <a:ln>
            <a:solidFill>
              <a:srgbClr val="FF0000"/>
            </a:solidFill>
          </a:ln>
        </p:spPr>
        <p:txBody>
          <a:bodyPr wrap="square">
            <a:spAutoFit/>
          </a:bodyPr>
          <a:lstStyle/>
          <a:p>
            <a:pPr algn="ct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Questo ricorso è alternativo al procedimento di mediazione </a:t>
            </a:r>
          </a:p>
        </p:txBody>
      </p:sp>
      <p:sp>
        <p:nvSpPr>
          <p:cNvPr id="8" name="Rettangolo 7"/>
          <p:cNvSpPr/>
          <p:nvPr/>
        </p:nvSpPr>
        <p:spPr>
          <a:xfrm>
            <a:off x="352520" y="5517232"/>
            <a:ext cx="8642310" cy="707886"/>
          </a:xfrm>
          <a:prstGeom prst="rect">
            <a:avLst/>
          </a:prstGeom>
          <a:ln>
            <a:solidFill>
              <a:srgbClr val="FF0000"/>
            </a:solidFill>
          </a:ln>
        </p:spPr>
        <p:txBody>
          <a:bodyPr wrap="square">
            <a:spAutoFit/>
          </a:bodyPr>
          <a:lstStyle/>
          <a:p>
            <a:pPr algn="ct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Nel caso in cui tali strumenti conciliativi abbiano esito negativo si proseguirà il giudizio secondo le regole procedurali (art. 702 bis del </a:t>
            </a:r>
            <a:r>
              <a:rPr lang="it-IT" sz="2000"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c.p.c.</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a:t>
            </a:r>
          </a:p>
        </p:txBody>
      </p:sp>
    </p:spTree>
    <p:extLst>
      <p:ext uri="{BB962C8B-B14F-4D97-AF65-F5344CB8AC3E}">
        <p14:creationId xmlns:p14="http://schemas.microsoft.com/office/powerpoint/2010/main" val="3316092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183" y="188855"/>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12</a:t>
            </a:fld>
            <a:endParaRPr lang="it-IT"/>
          </a:p>
        </p:txBody>
      </p:sp>
      <p:sp>
        <p:nvSpPr>
          <p:cNvPr id="4" name="Rettangolo 3"/>
          <p:cNvSpPr/>
          <p:nvPr/>
        </p:nvSpPr>
        <p:spPr>
          <a:xfrm>
            <a:off x="322178" y="1052736"/>
            <a:ext cx="8424936" cy="516423"/>
          </a:xfrm>
          <a:prstGeom prst="rect">
            <a:avLst/>
          </a:prstGeom>
          <a:ln w="28575">
            <a:solidFill>
              <a:srgbClr val="FF0000"/>
            </a:solidFill>
          </a:ln>
        </p:spPr>
        <p:txBody>
          <a:bodyPr wrap="square">
            <a:spAutoFit/>
          </a:bodyPr>
          <a:lstStyle/>
          <a:p>
            <a:pPr algn="ctr">
              <a:lnSpc>
                <a:spcPct val="106000"/>
              </a:lnSpc>
              <a:spcAft>
                <a:spcPts val="0"/>
              </a:spcAft>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Ricorso ex art. 696-bis </a:t>
            </a:r>
            <a:r>
              <a:rPr lang="it-IT" sz="2600" b="1"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c.p.c.</a:t>
            </a: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a:t>
            </a:r>
          </a:p>
        </p:txBody>
      </p:sp>
      <p:sp>
        <p:nvSpPr>
          <p:cNvPr id="3" name="Rettangolo 2"/>
          <p:cNvSpPr/>
          <p:nvPr/>
        </p:nvSpPr>
        <p:spPr>
          <a:xfrm>
            <a:off x="322178" y="1953473"/>
            <a:ext cx="8642310" cy="3785652"/>
          </a:xfrm>
          <a:prstGeom prst="rect">
            <a:avLst/>
          </a:prstGeom>
        </p:spPr>
        <p:txBody>
          <a:bodyPr wrap="square">
            <a:spAutoFit/>
          </a:bodyPr>
          <a:lstStyle/>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Il procedimento giudiziario introdotto con ricorso ex art. 696-bis </a:t>
            </a:r>
            <a:r>
              <a:rPr lang="it-IT" sz="2000"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c.p.c.</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a:t>
            </a:r>
          </a:p>
          <a:p>
            <a:pPr marL="342900" indent="-342900">
              <a:buFont typeface="Wingdings" panose="05000000000000000000" pitchFamily="2" charset="2"/>
              <a:buChar char="Ø"/>
            </a:pP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ha natura sommaria e </a:t>
            </a:r>
            <a:r>
              <a:rPr lang="it-IT" sz="2000"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deformalizzata</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a:t>
            </a:r>
          </a:p>
          <a:p>
            <a:pPr marL="342900" indent="-342900">
              <a:buFont typeface="Wingdings" panose="05000000000000000000" pitchFamily="2" charset="2"/>
              <a:buChar char="Ø"/>
            </a:pP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ha la durata di sei mesi  </a:t>
            </a:r>
          </a:p>
          <a:p>
            <a:pPr marL="342900" indent="-342900">
              <a:buFont typeface="Wingdings" panose="05000000000000000000" pitchFamily="2" charset="2"/>
              <a:buChar char="Ø"/>
            </a:pP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prevede la nomina da parte del giudice di un Consulente Tecnico d’Ufficio (c.d. CTU), un medico specializzato in medicina legale o </a:t>
            </a:r>
            <a:r>
              <a:rPr lang="it-IT" sz="2000"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spe-cialisti</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nella disciplina che abbiano specifica e pratica conoscenza di quanto oggetto del procedimento</a:t>
            </a:r>
          </a:p>
          <a:p>
            <a:endPar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ciò avviene dopo che il giudice abbia esaminato il ricorso e lo abbia ritenuto ammissibile, nonché rilevante ed utile l’accertamento tecnico preventivo richiesto ai fini della successiva domanda di merito che il ricorrente proporrà in caso di mancata conciliazione</a:t>
            </a:r>
          </a:p>
        </p:txBody>
      </p:sp>
    </p:spTree>
    <p:extLst>
      <p:ext uri="{BB962C8B-B14F-4D97-AF65-F5344CB8AC3E}">
        <p14:creationId xmlns:p14="http://schemas.microsoft.com/office/powerpoint/2010/main" val="1951116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183" y="188855"/>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13</a:t>
            </a:fld>
            <a:endParaRPr lang="it-IT"/>
          </a:p>
        </p:txBody>
      </p:sp>
      <p:sp>
        <p:nvSpPr>
          <p:cNvPr id="4" name="Rettangolo 3"/>
          <p:cNvSpPr/>
          <p:nvPr/>
        </p:nvSpPr>
        <p:spPr>
          <a:xfrm>
            <a:off x="322178" y="1052736"/>
            <a:ext cx="8424936" cy="516423"/>
          </a:xfrm>
          <a:prstGeom prst="rect">
            <a:avLst/>
          </a:prstGeom>
          <a:ln w="28575">
            <a:solidFill>
              <a:srgbClr val="FF0000"/>
            </a:solidFill>
          </a:ln>
        </p:spPr>
        <p:txBody>
          <a:bodyPr wrap="square">
            <a:spAutoFit/>
          </a:bodyPr>
          <a:lstStyle/>
          <a:p>
            <a:pPr algn="ctr">
              <a:lnSpc>
                <a:spcPct val="106000"/>
              </a:lnSpc>
              <a:spcAft>
                <a:spcPts val="0"/>
              </a:spcAft>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Ricorso ex art. 696-bis </a:t>
            </a:r>
            <a:r>
              <a:rPr lang="it-IT" sz="2600" b="1"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c.p.c.</a:t>
            </a: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a:t>
            </a:r>
          </a:p>
        </p:txBody>
      </p:sp>
      <p:sp>
        <p:nvSpPr>
          <p:cNvPr id="3" name="Rettangolo 2"/>
          <p:cNvSpPr/>
          <p:nvPr/>
        </p:nvSpPr>
        <p:spPr>
          <a:xfrm>
            <a:off x="213491" y="1773880"/>
            <a:ext cx="8642310" cy="4401205"/>
          </a:xfrm>
          <a:prstGeom prst="rect">
            <a:avLst/>
          </a:prstGeom>
        </p:spPr>
        <p:txBody>
          <a:bodyPr wrap="square">
            <a:spAutoFit/>
          </a:bodyPr>
          <a:lstStyle/>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Una volta nominato, il CTU procederà a verificare la sussistenza:</a:t>
            </a:r>
          </a:p>
          <a:p>
            <a:pPr marL="342900" indent="-342900">
              <a:buFont typeface="Wingdings" panose="05000000000000000000" pitchFamily="2" charset="2"/>
              <a:buChar char="Ø"/>
            </a:pP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della responsabilità del personale sanitario, </a:t>
            </a:r>
          </a:p>
          <a:p>
            <a:pPr marL="342900" indent="-342900">
              <a:buFont typeface="Wingdings" panose="05000000000000000000" pitchFamily="2" charset="2"/>
              <a:buChar char="Ø"/>
            </a:pP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del nesso di causalità tra le lesioni lamentate dal paziente e la condotta dei sanitari </a:t>
            </a:r>
          </a:p>
          <a:p>
            <a:pPr marL="342900" indent="-342900">
              <a:buFont typeface="Wingdings" panose="05000000000000000000" pitchFamily="2" charset="2"/>
              <a:buChar char="Ø"/>
            </a:pP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e, sulla base delle risultanze ottenute, provvederà a qualificare e quantificare i danni. </a:t>
            </a:r>
          </a:p>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Il lavoro del CTU si svolgerà tenendo conto di un quesito che gli sarà sottoposto direttamente dal giudice. </a:t>
            </a:r>
          </a:p>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Alle parti è concessa la possibilità di nominare un proprio </a:t>
            </a:r>
            <a:r>
              <a:rPr lang="it-IT" sz="20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consulente tecnico di parte (c.d. CTP) </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che affiancherà quello nominato d’ufficio dal giudice durante tutto lo svolgimento delle operazioni peritali.</a:t>
            </a:r>
          </a:p>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Inoltre al CTU è demandato il compito di tentare la conciliazione delle parti ove possibile e ciò dovrà avvenire prima del deposito della propria relazione tecnica</a:t>
            </a:r>
          </a:p>
        </p:txBody>
      </p:sp>
    </p:spTree>
    <p:extLst>
      <p:ext uri="{BB962C8B-B14F-4D97-AF65-F5344CB8AC3E}">
        <p14:creationId xmlns:p14="http://schemas.microsoft.com/office/powerpoint/2010/main" val="3124615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183" y="188855"/>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14</a:t>
            </a:fld>
            <a:endParaRPr lang="it-IT"/>
          </a:p>
        </p:txBody>
      </p:sp>
      <p:sp>
        <p:nvSpPr>
          <p:cNvPr id="4" name="Rettangolo 3"/>
          <p:cNvSpPr/>
          <p:nvPr/>
        </p:nvSpPr>
        <p:spPr>
          <a:xfrm>
            <a:off x="322178" y="1052736"/>
            <a:ext cx="8424936" cy="516423"/>
          </a:xfrm>
          <a:prstGeom prst="rect">
            <a:avLst/>
          </a:prstGeom>
          <a:ln w="28575">
            <a:solidFill>
              <a:srgbClr val="FF0000"/>
            </a:solidFill>
          </a:ln>
        </p:spPr>
        <p:txBody>
          <a:bodyPr wrap="square">
            <a:spAutoFit/>
          </a:bodyPr>
          <a:lstStyle/>
          <a:p>
            <a:pPr algn="ctr">
              <a:lnSpc>
                <a:spcPct val="106000"/>
              </a:lnSpc>
              <a:spcAft>
                <a:spcPts val="0"/>
              </a:spcAft>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Ricorso ex art. 696-bis </a:t>
            </a:r>
            <a:r>
              <a:rPr lang="it-IT" sz="2600" b="1"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c.p.c.</a:t>
            </a: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a:t>
            </a:r>
          </a:p>
        </p:txBody>
      </p:sp>
      <p:sp>
        <p:nvSpPr>
          <p:cNvPr id="3" name="Rettangolo 2"/>
          <p:cNvSpPr/>
          <p:nvPr/>
        </p:nvSpPr>
        <p:spPr>
          <a:xfrm>
            <a:off x="218227" y="1973935"/>
            <a:ext cx="8642310" cy="707886"/>
          </a:xfrm>
          <a:prstGeom prst="rect">
            <a:avLst/>
          </a:prstGeom>
        </p:spPr>
        <p:txBody>
          <a:bodyPr wrap="square">
            <a:spAutoFit/>
          </a:bodyPr>
          <a:lstStyle/>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All’esito, se la conciliazione riesce, il giudice con decreto attribuisce efficacia di titolo esecutivo al verbale di conciliazione stesso.</a:t>
            </a:r>
          </a:p>
        </p:txBody>
      </p:sp>
      <p:sp>
        <p:nvSpPr>
          <p:cNvPr id="8" name="Rettangolo 7"/>
          <p:cNvSpPr/>
          <p:nvPr/>
        </p:nvSpPr>
        <p:spPr>
          <a:xfrm>
            <a:off x="322178" y="3166577"/>
            <a:ext cx="8642310" cy="1015663"/>
          </a:xfrm>
          <a:prstGeom prst="rect">
            <a:avLst/>
          </a:prstGeom>
        </p:spPr>
        <p:txBody>
          <a:bodyPr wrap="square">
            <a:spAutoFit/>
          </a:bodyPr>
          <a:lstStyle/>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Qualora, però, non si addivenisse ad un accordo e si dovesse procedere con l’instaurazione del giudizio, la relazione tecnica elaborata del CTU potrà essere recepita nel successivo giudizio di merito.</a:t>
            </a:r>
          </a:p>
        </p:txBody>
      </p:sp>
      <p:sp>
        <p:nvSpPr>
          <p:cNvPr id="9" name="Rettangolo 8"/>
          <p:cNvSpPr/>
          <p:nvPr/>
        </p:nvSpPr>
        <p:spPr>
          <a:xfrm>
            <a:off x="322178" y="4959367"/>
            <a:ext cx="8642310" cy="1015663"/>
          </a:xfrm>
          <a:prstGeom prst="rect">
            <a:avLst/>
          </a:prstGeom>
          <a:solidFill>
            <a:schemeClr val="accent6">
              <a:lumMod val="20000"/>
              <a:lumOff val="80000"/>
            </a:schemeClr>
          </a:solidFill>
          <a:ln w="28575">
            <a:solidFill>
              <a:schemeClr val="tx1"/>
            </a:solidFill>
          </a:ln>
        </p:spPr>
        <p:txBody>
          <a:bodyPr wrap="square">
            <a:spAutoFit/>
          </a:bodyPr>
          <a:lstStyle/>
          <a:p>
            <a:pPr algn="ct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L’art. 8 della legge Gelli-Bianco stabilisce che l’espletamento del procedimento di cui all’art. 696-bis </a:t>
            </a:r>
            <a:r>
              <a:rPr lang="it-IT" sz="2000"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c.p.c.</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a:t>
            </a:r>
          </a:p>
          <a:p>
            <a:pPr algn="ctr"/>
            <a:r>
              <a:rPr lang="it-IT" sz="2000" b="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è condizione di procedibilità della domanda di risarcimento</a:t>
            </a:r>
            <a:endPar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p:txBody>
      </p:sp>
    </p:spTree>
    <p:extLst>
      <p:ext uri="{BB962C8B-B14F-4D97-AF65-F5344CB8AC3E}">
        <p14:creationId xmlns:p14="http://schemas.microsoft.com/office/powerpoint/2010/main" val="3883978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183" y="188855"/>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15</a:t>
            </a:fld>
            <a:endParaRPr lang="it-IT"/>
          </a:p>
        </p:txBody>
      </p:sp>
      <p:sp>
        <p:nvSpPr>
          <p:cNvPr id="4" name="Rettangolo 3"/>
          <p:cNvSpPr/>
          <p:nvPr/>
        </p:nvSpPr>
        <p:spPr>
          <a:xfrm>
            <a:off x="322178" y="1052736"/>
            <a:ext cx="8424936" cy="516423"/>
          </a:xfrm>
          <a:prstGeom prst="rect">
            <a:avLst/>
          </a:prstGeom>
          <a:ln w="28575">
            <a:solidFill>
              <a:srgbClr val="FF0000"/>
            </a:solidFill>
          </a:ln>
        </p:spPr>
        <p:txBody>
          <a:bodyPr wrap="square">
            <a:spAutoFit/>
          </a:bodyPr>
          <a:lstStyle/>
          <a:p>
            <a:pPr algn="ctr">
              <a:lnSpc>
                <a:spcPct val="106000"/>
              </a:lnSpc>
              <a:spcAft>
                <a:spcPts val="0"/>
              </a:spcAft>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Ricorso ex art. 696-bis </a:t>
            </a:r>
            <a:r>
              <a:rPr lang="it-IT" sz="2600" b="1"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c.p.c.</a:t>
            </a: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a:t>
            </a:r>
          </a:p>
        </p:txBody>
      </p:sp>
      <p:sp>
        <p:nvSpPr>
          <p:cNvPr id="3" name="Rettangolo 2"/>
          <p:cNvSpPr/>
          <p:nvPr/>
        </p:nvSpPr>
        <p:spPr>
          <a:xfrm>
            <a:off x="213491" y="3463972"/>
            <a:ext cx="3710437" cy="1323439"/>
          </a:xfrm>
          <a:prstGeom prst="rect">
            <a:avLst/>
          </a:prstGeom>
          <a:ln w="19050">
            <a:solidFill>
              <a:srgbClr val="FF0000"/>
            </a:solidFill>
          </a:ln>
        </p:spPr>
        <p:txBody>
          <a:bodyPr wrap="square">
            <a:spAutoFit/>
          </a:bodyPr>
          <a:lstStyle/>
          <a:p>
            <a:r>
              <a:rPr lang="it-IT" sz="2000" b="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se la conciliazione riesce</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il giudice con decreto attribuisce efficacia di titolo esecutivo al verbale di conciliazione stesso.</a:t>
            </a:r>
          </a:p>
        </p:txBody>
      </p:sp>
      <p:sp>
        <p:nvSpPr>
          <p:cNvPr id="8" name="Rettangolo 7"/>
          <p:cNvSpPr/>
          <p:nvPr/>
        </p:nvSpPr>
        <p:spPr>
          <a:xfrm>
            <a:off x="4083587" y="3221840"/>
            <a:ext cx="4772214" cy="1938992"/>
          </a:xfrm>
          <a:prstGeom prst="rect">
            <a:avLst/>
          </a:prstGeom>
          <a:ln w="19050">
            <a:solidFill>
              <a:srgbClr val="FF0000"/>
            </a:solidFill>
          </a:ln>
        </p:spPr>
        <p:txBody>
          <a:bodyPr wrap="square">
            <a:spAutoFit/>
          </a:bodyPr>
          <a:lstStyle/>
          <a:p>
            <a:r>
              <a:rPr lang="it-IT" sz="2000" b="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Qualora non si addivenisse ad un accordo, </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si procede con l’instaurazione del giudizio ex art. 702-bis </a:t>
            </a:r>
            <a:r>
              <a:rPr lang="it-IT" sz="2000"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c.p.c.</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la relazione tecnica elaborata del CTU potrà essere recepita nel successivo giudizio di merito</a:t>
            </a:r>
          </a:p>
        </p:txBody>
      </p:sp>
      <p:sp>
        <p:nvSpPr>
          <p:cNvPr id="9" name="Rettangolo 8"/>
          <p:cNvSpPr/>
          <p:nvPr/>
        </p:nvSpPr>
        <p:spPr>
          <a:xfrm>
            <a:off x="213491" y="5300962"/>
            <a:ext cx="8642310" cy="1015663"/>
          </a:xfrm>
          <a:prstGeom prst="rect">
            <a:avLst/>
          </a:prstGeom>
          <a:solidFill>
            <a:schemeClr val="accent6">
              <a:lumMod val="20000"/>
              <a:lumOff val="80000"/>
            </a:schemeClr>
          </a:solidFill>
          <a:ln w="28575">
            <a:solidFill>
              <a:schemeClr val="tx1"/>
            </a:solidFill>
          </a:ln>
        </p:spPr>
        <p:txBody>
          <a:bodyPr wrap="square">
            <a:spAutoFit/>
          </a:bodyPr>
          <a:lstStyle/>
          <a:p>
            <a:pPr algn="ct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L’art. 8 della legge Gelli-Bianco stabilisce che l’espletamento del procedimento di cui all’art. 696-bis </a:t>
            </a:r>
            <a:r>
              <a:rPr lang="it-IT" sz="2000"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c.p.c.</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a:t>
            </a:r>
          </a:p>
          <a:p>
            <a:pPr algn="ctr"/>
            <a:r>
              <a:rPr lang="it-IT" sz="2000" b="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è condizione di procedibilità della domanda di risarcimento</a:t>
            </a:r>
            <a:endPar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p:txBody>
      </p:sp>
      <p:sp>
        <p:nvSpPr>
          <p:cNvPr id="10" name="Rettangolo 9"/>
          <p:cNvSpPr/>
          <p:nvPr/>
        </p:nvSpPr>
        <p:spPr>
          <a:xfrm>
            <a:off x="269856" y="1769575"/>
            <a:ext cx="8642310" cy="1631216"/>
          </a:xfrm>
          <a:prstGeom prst="rect">
            <a:avLst/>
          </a:prstGeom>
        </p:spPr>
        <p:txBody>
          <a:bodyPr wrap="square">
            <a:spAutoFit/>
          </a:bodyPr>
          <a:lstStyle/>
          <a:p>
            <a:r>
              <a:rPr lang="it-IT" sz="20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la partecipazione al procedimento di consulenza tecnica preventiva è obbligatoria per tutte le parti</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comprese le assicurazioni, le quali avranno l’obbligo di formulare un’offerta di risarcimento ovvero di comunicare i motivi per cui ritengano di non manifestarla. All’esito, se la conciliazione riesce, </a:t>
            </a:r>
          </a:p>
        </p:txBody>
      </p:sp>
    </p:spTree>
    <p:extLst>
      <p:ext uri="{BB962C8B-B14F-4D97-AF65-F5344CB8AC3E}">
        <p14:creationId xmlns:p14="http://schemas.microsoft.com/office/powerpoint/2010/main" val="501164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183" y="188855"/>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16</a:t>
            </a:fld>
            <a:endParaRPr lang="it-IT"/>
          </a:p>
        </p:txBody>
      </p:sp>
      <p:sp>
        <p:nvSpPr>
          <p:cNvPr id="4" name="Rettangolo 3"/>
          <p:cNvSpPr/>
          <p:nvPr/>
        </p:nvSpPr>
        <p:spPr>
          <a:xfrm>
            <a:off x="322178" y="1052736"/>
            <a:ext cx="8424936" cy="516423"/>
          </a:xfrm>
          <a:prstGeom prst="rect">
            <a:avLst/>
          </a:prstGeom>
          <a:ln w="28575">
            <a:solidFill>
              <a:srgbClr val="FF0000"/>
            </a:solidFill>
          </a:ln>
        </p:spPr>
        <p:txBody>
          <a:bodyPr wrap="square">
            <a:spAutoFit/>
          </a:bodyPr>
          <a:lstStyle/>
          <a:p>
            <a:pPr algn="ctr">
              <a:lnSpc>
                <a:spcPct val="106000"/>
              </a:lnSpc>
              <a:spcAft>
                <a:spcPts val="0"/>
              </a:spcAft>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Procedimento di mediazione </a:t>
            </a:r>
          </a:p>
        </p:txBody>
      </p:sp>
      <p:sp>
        <p:nvSpPr>
          <p:cNvPr id="10" name="Rettangolo 9"/>
          <p:cNvSpPr/>
          <p:nvPr/>
        </p:nvSpPr>
        <p:spPr>
          <a:xfrm>
            <a:off x="322178" y="1922373"/>
            <a:ext cx="8642310" cy="400110"/>
          </a:xfrm>
          <a:prstGeom prst="rect">
            <a:avLst/>
          </a:prstGeom>
        </p:spPr>
        <p:txBody>
          <a:bodyPr wrap="square">
            <a:spAutoFit/>
          </a:bodyPr>
          <a:lstStyle/>
          <a:p>
            <a:r>
              <a:rPr lang="it-IT" sz="20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In alternativa alla proposizione del ricorso ex art. 696-bis </a:t>
            </a:r>
            <a:r>
              <a:rPr lang="it-IT" sz="2000" b="1"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c.p.c.</a:t>
            </a:r>
            <a:endPar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p:txBody>
      </p:sp>
      <p:sp>
        <p:nvSpPr>
          <p:cNvPr id="11" name="Rettangolo 10"/>
          <p:cNvSpPr/>
          <p:nvPr/>
        </p:nvSpPr>
        <p:spPr>
          <a:xfrm>
            <a:off x="306977" y="2439665"/>
            <a:ext cx="8642310" cy="2616101"/>
          </a:xfrm>
          <a:prstGeom prst="rect">
            <a:avLst/>
          </a:prstGeom>
        </p:spPr>
        <p:txBody>
          <a:bodyPr wrap="square">
            <a:spAutoFit/>
          </a:bodyPr>
          <a:lstStyle/>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si instaura mediante il deposito dell’apposita istanza presso la segreteria di </a:t>
            </a:r>
            <a:r>
              <a:rPr lang="it-IT" sz="2400" b="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un organismo di mediazione </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competente per territorio ed iscritto nel registro</a:t>
            </a:r>
          </a:p>
          <a:p>
            <a:endPar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a:p>
            <a:r>
              <a:rPr lang="it-IT" sz="2000"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La ratio della mediazione si basa su un presupposto necessario: </a:t>
            </a:r>
          </a:p>
          <a:p>
            <a:r>
              <a:rPr lang="it-IT" sz="2000"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la partecipazione di tutte le parti della controversia, riunite intorno ad un tavolo di discussione, al fine di cercare il punto in comune che favorisca tutti i soggetti coinvolti</a:t>
            </a:r>
          </a:p>
        </p:txBody>
      </p:sp>
      <p:sp>
        <p:nvSpPr>
          <p:cNvPr id="6" name="Rettangolo 5"/>
          <p:cNvSpPr/>
          <p:nvPr/>
        </p:nvSpPr>
        <p:spPr>
          <a:xfrm>
            <a:off x="300426" y="5329472"/>
            <a:ext cx="8424936" cy="707886"/>
          </a:xfrm>
          <a:prstGeom prst="rect">
            <a:avLst/>
          </a:prstGeom>
          <a:solidFill>
            <a:schemeClr val="accent6">
              <a:lumMod val="20000"/>
              <a:lumOff val="80000"/>
            </a:schemeClr>
          </a:solidFill>
          <a:ln>
            <a:solidFill>
              <a:srgbClr val="FF0000"/>
            </a:solidFill>
          </a:ln>
        </p:spPr>
        <p:txBody>
          <a:bodyPr wrap="square">
            <a:spAutoFit/>
          </a:bodyPr>
          <a:lstStyle/>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La figura del mediatore nulla ha in comune con il consulente tecnico che, invece, è perno del procedimento di cui all’art. 696-bis </a:t>
            </a:r>
            <a:r>
              <a:rPr lang="it-IT" sz="2000"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c.p.c.</a:t>
            </a:r>
            <a:endPar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p:txBody>
      </p:sp>
    </p:spTree>
    <p:extLst>
      <p:ext uri="{BB962C8B-B14F-4D97-AF65-F5344CB8AC3E}">
        <p14:creationId xmlns:p14="http://schemas.microsoft.com/office/powerpoint/2010/main" val="3323648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183" y="188855"/>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17</a:t>
            </a:fld>
            <a:endParaRPr lang="it-IT"/>
          </a:p>
        </p:txBody>
      </p:sp>
      <p:graphicFrame>
        <p:nvGraphicFramePr>
          <p:cNvPr id="3" name="Tabella 2"/>
          <p:cNvGraphicFramePr>
            <a:graphicFrameLocks noGrp="1"/>
          </p:cNvGraphicFramePr>
          <p:nvPr>
            <p:extLst>
              <p:ext uri="{D42A27DB-BD31-4B8C-83A1-F6EECF244321}">
                <p14:modId xmlns:p14="http://schemas.microsoft.com/office/powerpoint/2010/main" val="1134488090"/>
              </p:ext>
            </p:extLst>
          </p:nvPr>
        </p:nvGraphicFramePr>
        <p:xfrm>
          <a:off x="179512" y="908720"/>
          <a:ext cx="8712969" cy="5256584"/>
        </p:xfrm>
        <a:graphic>
          <a:graphicData uri="http://schemas.openxmlformats.org/drawingml/2006/table">
            <a:tbl>
              <a:tblPr firstRow="1" bandRow="1">
                <a:tableStyleId>{5C22544A-7EE6-4342-B048-85BDC9FD1C3A}</a:tableStyleId>
              </a:tblPr>
              <a:tblGrid>
                <a:gridCol w="1972747">
                  <a:extLst>
                    <a:ext uri="{9D8B030D-6E8A-4147-A177-3AD203B41FA5}">
                      <a16:colId xmlns:a16="http://schemas.microsoft.com/office/drawing/2014/main" val="20000"/>
                    </a:ext>
                  </a:extLst>
                </a:gridCol>
                <a:gridCol w="3483219">
                  <a:extLst>
                    <a:ext uri="{9D8B030D-6E8A-4147-A177-3AD203B41FA5}">
                      <a16:colId xmlns:a16="http://schemas.microsoft.com/office/drawing/2014/main" val="20001"/>
                    </a:ext>
                  </a:extLst>
                </a:gridCol>
                <a:gridCol w="3257003">
                  <a:extLst>
                    <a:ext uri="{9D8B030D-6E8A-4147-A177-3AD203B41FA5}">
                      <a16:colId xmlns:a16="http://schemas.microsoft.com/office/drawing/2014/main" val="20002"/>
                    </a:ext>
                  </a:extLst>
                </a:gridCol>
              </a:tblGrid>
              <a:tr h="394379">
                <a:tc>
                  <a:txBody>
                    <a:bodyPr/>
                    <a:lstStyle/>
                    <a:p>
                      <a:endParaRPr lang="it-IT" dirty="0"/>
                    </a:p>
                  </a:txBody>
                  <a:tcPr/>
                </a:tc>
                <a:tc>
                  <a:txBody>
                    <a:bodyPr/>
                    <a:lstStyle/>
                    <a:p>
                      <a:pPr algn="ctr"/>
                      <a:r>
                        <a:rPr lang="it-IT" dirty="0"/>
                        <a:t>PRO</a:t>
                      </a:r>
                    </a:p>
                  </a:txBody>
                  <a:tcPr/>
                </a:tc>
                <a:tc>
                  <a:txBody>
                    <a:bodyPr/>
                    <a:lstStyle/>
                    <a:p>
                      <a:pPr algn="ctr"/>
                      <a:r>
                        <a:rPr lang="it-IT" dirty="0"/>
                        <a:t>CONTRO</a:t>
                      </a:r>
                    </a:p>
                  </a:txBody>
                  <a:tcPr/>
                </a:tc>
                <a:extLst>
                  <a:ext uri="{0D108BD9-81ED-4DB2-BD59-A6C34878D82A}">
                    <a16:rowId xmlns:a16="http://schemas.microsoft.com/office/drawing/2014/main" val="10000"/>
                  </a:ext>
                </a:extLst>
              </a:tr>
              <a:tr h="1653150">
                <a:tc>
                  <a:txBody>
                    <a:bodyPr/>
                    <a:lstStyle/>
                    <a:p>
                      <a:r>
                        <a:rPr lang="it-IT" b="1" dirty="0"/>
                        <a:t>Ricorso ex art. 696-bis </a:t>
                      </a:r>
                      <a:r>
                        <a:rPr lang="it-IT" b="1" dirty="0" err="1"/>
                        <a:t>c.p.c.</a:t>
                      </a:r>
                      <a:r>
                        <a:rPr lang="it-IT" b="1" dirty="0"/>
                        <a:t> </a:t>
                      </a:r>
                    </a:p>
                    <a:p>
                      <a:endParaRPr lang="it-IT" b="1" dirty="0"/>
                    </a:p>
                  </a:txBody>
                  <a:tcPr anchor="ctr"/>
                </a:tc>
                <a:tc>
                  <a:txBody>
                    <a:bodyPr/>
                    <a:lstStyle/>
                    <a:p>
                      <a:r>
                        <a:rPr lang="it-IT" sz="1600" dirty="0"/>
                        <a:t>Sin dall’inizio si coinvolge un CTU competente nominato dal</a:t>
                      </a:r>
                      <a:r>
                        <a:rPr lang="it-IT" sz="1600" baseline="0" dirty="0"/>
                        <a:t> Tribunale</a:t>
                      </a:r>
                      <a:endParaRPr lang="it-IT" sz="1600" dirty="0"/>
                    </a:p>
                  </a:txBody>
                  <a:tcPr/>
                </a:tc>
                <a:tc>
                  <a:txBody>
                    <a:bodyPr/>
                    <a:lstStyle/>
                    <a:p>
                      <a:r>
                        <a:rPr lang="it-IT" sz="1600" dirty="0"/>
                        <a:t>Costi più alti</a:t>
                      </a:r>
                    </a:p>
                    <a:p>
                      <a:r>
                        <a:rPr lang="it-IT" sz="1600" dirty="0"/>
                        <a:t>Mancata costituzione in giudizio comporta il pagamento delle spese di lite e di consulenza, in-dipendentemente dall’esito del giudizio</a:t>
                      </a:r>
                    </a:p>
                  </a:txBody>
                  <a:tcPr/>
                </a:tc>
                <a:extLst>
                  <a:ext uri="{0D108BD9-81ED-4DB2-BD59-A6C34878D82A}">
                    <a16:rowId xmlns:a16="http://schemas.microsoft.com/office/drawing/2014/main" val="10001"/>
                  </a:ext>
                </a:extLst>
              </a:tr>
              <a:tr h="3209055">
                <a:tc>
                  <a:txBody>
                    <a:bodyPr/>
                    <a:lstStyle/>
                    <a:p>
                      <a:r>
                        <a:rPr lang="it-IT" b="1" dirty="0"/>
                        <a:t>Procedimento di mediazione </a:t>
                      </a:r>
                    </a:p>
                  </a:txBody>
                  <a:tcPr anchor="ctr"/>
                </a:tc>
                <a:tc>
                  <a:txBody>
                    <a:bodyPr/>
                    <a:lstStyle/>
                    <a:p>
                      <a:r>
                        <a:rPr lang="it-IT" sz="1600" dirty="0"/>
                        <a:t>Costi più bassi</a:t>
                      </a:r>
                    </a:p>
                    <a:p>
                      <a:r>
                        <a:rPr lang="it-IT" sz="1600" dirty="0"/>
                        <a:t>Comporta la possibilità per il giudice successivamente adito di trarre argomenti di prova ai sensi dell’art. 116 </a:t>
                      </a:r>
                      <a:r>
                        <a:rPr lang="it-IT" sz="1600" dirty="0" err="1"/>
                        <a:t>c.p.c.</a:t>
                      </a:r>
                      <a:r>
                        <a:rPr lang="it-IT" sz="1600" dirty="0"/>
                        <a:t> oltre a prevedere la condanna della parte costituita che non ha partecipato al procedimento senza giustificato motivo, al versamento all’entrata del bilancio dello Stato di una somma di importo corrispondente al contributo unificato dovuto per il giudizio.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600" dirty="0"/>
                        <a:t>Scarsa effettività nel formalizzare un accordo</a:t>
                      </a:r>
                    </a:p>
                    <a:p>
                      <a:endParaRPr lang="it-IT" sz="16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13044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183" y="188855"/>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18</a:t>
            </a:fld>
            <a:endParaRPr lang="it-IT"/>
          </a:p>
        </p:txBody>
      </p:sp>
      <p:sp>
        <p:nvSpPr>
          <p:cNvPr id="4" name="Rettangolo 3"/>
          <p:cNvSpPr/>
          <p:nvPr/>
        </p:nvSpPr>
        <p:spPr>
          <a:xfrm>
            <a:off x="322178" y="1052736"/>
            <a:ext cx="8424936" cy="516423"/>
          </a:xfrm>
          <a:prstGeom prst="rect">
            <a:avLst/>
          </a:prstGeom>
          <a:ln w="28575">
            <a:solidFill>
              <a:srgbClr val="FF0000"/>
            </a:solidFill>
          </a:ln>
        </p:spPr>
        <p:txBody>
          <a:bodyPr wrap="square">
            <a:spAutoFit/>
          </a:bodyPr>
          <a:lstStyle/>
          <a:p>
            <a:pPr algn="ctr">
              <a:lnSpc>
                <a:spcPct val="106000"/>
              </a:lnSpc>
              <a:spcAft>
                <a:spcPts val="0"/>
              </a:spcAft>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Contro chi agire</a:t>
            </a:r>
          </a:p>
        </p:txBody>
      </p:sp>
      <p:sp>
        <p:nvSpPr>
          <p:cNvPr id="3" name="Rettangolo 2"/>
          <p:cNvSpPr/>
          <p:nvPr/>
        </p:nvSpPr>
        <p:spPr>
          <a:xfrm>
            <a:off x="200068" y="1848546"/>
            <a:ext cx="8642310" cy="4278094"/>
          </a:xfrm>
          <a:prstGeom prst="rect">
            <a:avLst/>
          </a:prstGeom>
        </p:spPr>
        <p:txBody>
          <a:bodyPr wrap="square">
            <a:spAutoFit/>
          </a:bodyPr>
          <a:lstStyle/>
          <a:p>
            <a:r>
              <a:rPr lang="it-IT" sz="2400" b="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La struttura sanitaria </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(art. 7, comma 1 e 2): tale possibilità rappresenta uno dei punti nevralgici della riforma perché si attribuisce la diretta responsabilità alla struttura sanitaria, sia essa pubblica o privata, ai sensi degli artt. 1218 c.c. e 1228 c.c. </a:t>
            </a:r>
          </a:p>
          <a:p>
            <a:endPar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a:p>
            <a:r>
              <a:rPr lang="it-IT" sz="2400" b="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L’esercente la professione sanitaria </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(art. 7, comma 3): in tal caso il legislatore definisce la responsabilità come extracontrattuale ai sensi ed effetti di cui all’art. 2043 c.c. , salvo che il medico abbia agito nell’adempimento dell’obbligazione contrattuale assunta con il paziente</a:t>
            </a:r>
          </a:p>
          <a:p>
            <a:endPar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a:p>
            <a:r>
              <a:rPr lang="it-IT" sz="2400" b="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L’impresa assicuratrice della struttura sanitaria </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(con una procedura non dissimile a quella prevista all’art. 114 del codice delle assicurazioni private in materia di responsabilità civile automobilistica)</a:t>
            </a:r>
          </a:p>
        </p:txBody>
      </p:sp>
    </p:spTree>
    <p:extLst>
      <p:ext uri="{BB962C8B-B14F-4D97-AF65-F5344CB8AC3E}">
        <p14:creationId xmlns:p14="http://schemas.microsoft.com/office/powerpoint/2010/main" val="3422104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183" y="188855"/>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19</a:t>
            </a:fld>
            <a:endParaRPr lang="it-IT"/>
          </a:p>
        </p:txBody>
      </p:sp>
      <p:sp>
        <p:nvSpPr>
          <p:cNvPr id="4" name="Rettangolo 3"/>
          <p:cNvSpPr/>
          <p:nvPr/>
        </p:nvSpPr>
        <p:spPr>
          <a:xfrm>
            <a:off x="308755" y="838104"/>
            <a:ext cx="8424936" cy="923266"/>
          </a:xfrm>
          <a:prstGeom prst="rect">
            <a:avLst/>
          </a:prstGeom>
          <a:ln w="28575">
            <a:solidFill>
              <a:srgbClr val="FF0000"/>
            </a:solidFill>
          </a:ln>
        </p:spPr>
        <p:txBody>
          <a:bodyPr wrap="square">
            <a:spAutoFit/>
          </a:bodyPr>
          <a:lstStyle/>
          <a:p>
            <a:pPr algn="ctr">
              <a:lnSpc>
                <a:spcPct val="106000"/>
              </a:lnSpc>
              <a:spcAft>
                <a:spcPts val="0"/>
              </a:spcAft>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Il fondo di garanzia per i danni derivanti da responsabilità sanitaria</a:t>
            </a:r>
          </a:p>
        </p:txBody>
      </p:sp>
      <p:sp>
        <p:nvSpPr>
          <p:cNvPr id="3" name="Rettangolo 2"/>
          <p:cNvSpPr/>
          <p:nvPr/>
        </p:nvSpPr>
        <p:spPr>
          <a:xfrm>
            <a:off x="84669" y="2057989"/>
            <a:ext cx="8873107" cy="3970318"/>
          </a:xfrm>
          <a:prstGeom prst="rect">
            <a:avLst/>
          </a:prstGeom>
        </p:spPr>
        <p:txBody>
          <a:bodyPr wrap="square">
            <a:spAutoFit/>
          </a:bodyPr>
          <a:lstStyle/>
          <a:p>
            <a:r>
              <a:rPr lang="it-IT"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Il Fondo di garanzia viene alimentato dal versamento di un contributo annuale a carico delle imprese autorizzate all’esercizio delle assicurazioni per la responsabilità civile per i danni causati da responsabilità sanitaria.</a:t>
            </a:r>
          </a:p>
          <a:p>
            <a:endParaRPr lang="it-IT"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a:p>
            <a:r>
              <a:rPr lang="it-IT"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Il Fondo di garanzia risarcisce i danni causati da responsabilità sanitaria in questi tre casi:</a:t>
            </a:r>
          </a:p>
          <a:p>
            <a:pPr marL="285750" indent="-285750">
              <a:buFont typeface="Wingdings" panose="05000000000000000000" pitchFamily="2" charset="2"/>
              <a:buChar char="Ø"/>
            </a:pPr>
            <a:r>
              <a:rPr lang="it-IT" sz="16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quando il danno sia di importo eccedente rispetto ai massimali previsti dai contratti di assicurazione stipulati dalla struttura sanitaria (pubblica o privata) o dal professionista sanitario;</a:t>
            </a:r>
          </a:p>
          <a:p>
            <a:pPr marL="285750" indent="-285750">
              <a:buFont typeface="Wingdings" panose="05000000000000000000" pitchFamily="2" charset="2"/>
              <a:buChar char="Ø"/>
            </a:pPr>
            <a:r>
              <a:rPr lang="it-IT" sz="16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quando la struttura sanitaria o il singolo professionista risultino assicurati presso un’impresa assicurativa che al momento del sinistro si trovi in stato di insolvenza o di liquidazione coatta amministrativa (o vi vengo posta successivamente);</a:t>
            </a:r>
          </a:p>
          <a:p>
            <a:pPr marL="285750" indent="-285750">
              <a:buFont typeface="Wingdings" panose="05000000000000000000" pitchFamily="2" charset="2"/>
              <a:buChar char="Ø"/>
            </a:pPr>
            <a:r>
              <a:rPr lang="it-IT" sz="16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quando, infine, la struttura sanitaria o il professionista siano sprovvisti di copertura assicurativa per recesso unilaterale dell’impresa assicuratrice, ovvero per la sopravvenuta inesistenza o cancellazione dall’albo dell’impresa assicuratrice stessa.</a:t>
            </a:r>
          </a:p>
        </p:txBody>
      </p:sp>
    </p:spTree>
    <p:extLst>
      <p:ext uri="{BB962C8B-B14F-4D97-AF65-F5344CB8AC3E}">
        <p14:creationId xmlns:p14="http://schemas.microsoft.com/office/powerpoint/2010/main" val="3117353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274638"/>
            <a:ext cx="6408712" cy="346050"/>
          </a:xfrm>
        </p:spPr>
        <p:txBody>
          <a:bodyPr>
            <a:normAutofit fontScale="90000"/>
          </a:bodyPr>
          <a:lstStyle/>
          <a:p>
            <a:pPr algn="ctr"/>
            <a:r>
              <a:rPr lang="it-IT" dirty="0">
                <a:solidFill>
                  <a:srgbClr val="FF0000"/>
                </a:solidFill>
              </a:rPr>
              <a:t>Agenda</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2</a:t>
            </a:fld>
            <a:endParaRPr lang="it-IT"/>
          </a:p>
        </p:txBody>
      </p:sp>
      <p:sp>
        <p:nvSpPr>
          <p:cNvPr id="6" name="Segnaposto contenuto 2"/>
          <p:cNvSpPr txBox="1">
            <a:spLocks/>
          </p:cNvSpPr>
          <p:nvPr/>
        </p:nvSpPr>
        <p:spPr>
          <a:xfrm>
            <a:off x="179512" y="620688"/>
            <a:ext cx="8434185" cy="5759118"/>
          </a:xfrm>
          <a:prstGeom prst="rect">
            <a:avLst/>
          </a:prstGeom>
        </p:spPr>
        <p:txBody>
          <a:bodyPr>
            <a:normAutofit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it-IT" sz="2800" dirty="0"/>
          </a:p>
          <a:p>
            <a:pPr>
              <a:buClr>
                <a:srgbClr val="FF0000"/>
              </a:buClr>
              <a:buFont typeface="Wingdings" panose="05000000000000000000" pitchFamily="2" charset="2"/>
              <a:buChar char="Ø"/>
            </a:pPr>
            <a:r>
              <a:rPr lang="it-IT" sz="1200" dirty="0"/>
              <a:t>La responsabilità medica: la legge Gelli-Bianco</a:t>
            </a:r>
          </a:p>
          <a:p>
            <a:pPr marL="82296" indent="0">
              <a:buClr>
                <a:srgbClr val="FF0000"/>
              </a:buClr>
              <a:buNone/>
            </a:pPr>
            <a:endParaRPr lang="it-IT" sz="1200" dirty="0"/>
          </a:p>
          <a:p>
            <a:pPr>
              <a:buClr>
                <a:srgbClr val="FF0000"/>
              </a:buClr>
              <a:buFont typeface="Wingdings" panose="05000000000000000000" pitchFamily="2" charset="2"/>
              <a:buChar char="Ø"/>
            </a:pPr>
            <a:r>
              <a:rPr lang="it-IT" sz="1200" dirty="0"/>
              <a:t>Come e quando agire in giudizio:</a:t>
            </a:r>
          </a:p>
          <a:p>
            <a:pPr marL="538163" indent="-174625">
              <a:buClr>
                <a:srgbClr val="FF0000"/>
              </a:buClr>
              <a:buFont typeface="Arial" panose="020B0604020202020204" pitchFamily="34" charset="0"/>
              <a:buChar char="•"/>
            </a:pPr>
            <a:r>
              <a:rPr lang="it-IT" sz="1200" dirty="0"/>
              <a:t>Fase preliminare e novità introdotte dalla legge Gelli-Bianco</a:t>
            </a:r>
          </a:p>
          <a:p>
            <a:pPr marL="538163" indent="-174625">
              <a:buClr>
                <a:srgbClr val="FF0000"/>
              </a:buClr>
              <a:buFont typeface="Arial" panose="020B0604020202020204" pitchFamily="34" charset="0"/>
              <a:buChar char="•"/>
            </a:pPr>
            <a:r>
              <a:rPr lang="it-IT" sz="1200" dirty="0"/>
              <a:t>Il </a:t>
            </a:r>
            <a:r>
              <a:rPr lang="it-IT" sz="1200" i="1" dirty="0"/>
              <a:t>Fondo di garanzia per i danni derivanti da responsabilità sanitaria</a:t>
            </a:r>
            <a:endParaRPr lang="it-IT" sz="1200" dirty="0"/>
          </a:p>
          <a:p>
            <a:pPr marL="538163" indent="-174625">
              <a:buClr>
                <a:srgbClr val="FF0000"/>
              </a:buClr>
              <a:buFont typeface="Arial" panose="020B0604020202020204" pitchFamily="34" charset="0"/>
              <a:buChar char="•"/>
            </a:pPr>
            <a:r>
              <a:rPr lang="it-IT" sz="1200" dirty="0"/>
              <a:t>Il regime delle azioni di rivalsa</a:t>
            </a:r>
          </a:p>
          <a:p>
            <a:pPr marL="538163" indent="-174625">
              <a:buClr>
                <a:srgbClr val="FF0000"/>
              </a:buClr>
              <a:buFont typeface="Arial" panose="020B0604020202020204" pitchFamily="34" charset="0"/>
              <a:buChar char="•"/>
            </a:pPr>
            <a:r>
              <a:rPr lang="it-IT" sz="1200" dirty="0"/>
              <a:t>Il giudizio</a:t>
            </a:r>
          </a:p>
          <a:p>
            <a:pPr>
              <a:buClr>
                <a:srgbClr val="FF0000"/>
              </a:buClr>
              <a:buFont typeface="Arial" panose="020B0604020202020204" pitchFamily="34" charset="0"/>
              <a:buChar char="•"/>
            </a:pPr>
            <a:endParaRPr lang="it-IT" sz="1200" dirty="0"/>
          </a:p>
          <a:p>
            <a:pPr>
              <a:buClr>
                <a:srgbClr val="FF0000"/>
              </a:buClr>
              <a:buFont typeface="Wingdings" panose="05000000000000000000" pitchFamily="2" charset="2"/>
              <a:buChar char="Ø"/>
            </a:pPr>
            <a:r>
              <a:rPr lang="it-IT" sz="1200" dirty="0"/>
              <a:t>Profili di responsabilità penale</a:t>
            </a:r>
          </a:p>
          <a:p>
            <a:pPr marL="82296" indent="0">
              <a:buClr>
                <a:srgbClr val="FF0000"/>
              </a:buClr>
              <a:buNone/>
            </a:pPr>
            <a:endParaRPr lang="it-IT" sz="1200" dirty="0"/>
          </a:p>
          <a:p>
            <a:pPr>
              <a:buClr>
                <a:srgbClr val="FF0000"/>
              </a:buClr>
              <a:buFont typeface="Wingdings" panose="05000000000000000000" pitchFamily="2" charset="2"/>
              <a:buChar char="Ø"/>
            </a:pPr>
            <a:r>
              <a:rPr lang="it-IT" sz="1200" dirty="0"/>
              <a:t>Riferimenti giurisprudenziali</a:t>
            </a:r>
          </a:p>
          <a:p>
            <a:pPr>
              <a:buClr>
                <a:srgbClr val="FF0000"/>
              </a:buClr>
              <a:buFont typeface="Arial" panose="020B0604020202020204" pitchFamily="34" charset="0"/>
              <a:buChar char="•"/>
            </a:pPr>
            <a:r>
              <a:rPr lang="it-IT" sz="1200" dirty="0"/>
              <a:t>Sentenza Sezioni Unite Cassazione Penale n. 8770 del 22/02/2018</a:t>
            </a:r>
          </a:p>
          <a:p>
            <a:pPr>
              <a:buClr>
                <a:srgbClr val="FF0000"/>
              </a:buClr>
              <a:buFont typeface="Arial" panose="020B0604020202020204" pitchFamily="34" charset="0"/>
              <a:buChar char="•"/>
            </a:pPr>
            <a:r>
              <a:rPr lang="it-IT" sz="1200" dirty="0"/>
              <a:t>Ordinanza Corte di Cassazione n. 7044 del 21 marzo 2018</a:t>
            </a:r>
          </a:p>
          <a:p>
            <a:pPr>
              <a:buClr>
                <a:srgbClr val="FF0000"/>
              </a:buClr>
              <a:buFont typeface="Arial" panose="020B0604020202020204" pitchFamily="34" charset="0"/>
              <a:buChar char="•"/>
            </a:pPr>
            <a:r>
              <a:rPr lang="it-IT" sz="1200" dirty="0"/>
              <a:t>Cassazione, Sez. 3, sentenza n. 18392 del 26/07/2017</a:t>
            </a:r>
          </a:p>
          <a:p>
            <a:pPr>
              <a:buClr>
                <a:srgbClr val="FF0000"/>
              </a:buClr>
              <a:buFont typeface="Arial" panose="020B0604020202020204" pitchFamily="34" charset="0"/>
              <a:buChar char="•"/>
            </a:pPr>
            <a:r>
              <a:rPr lang="it-IT" sz="1200" dirty="0"/>
              <a:t>Cass. civ., Sez. III, Sentenza, 30/08/2022, n. 25541 (</a:t>
            </a:r>
            <a:r>
              <a:rPr lang="it-IT" sz="1200" dirty="0" err="1"/>
              <a:t>rv</a:t>
            </a:r>
            <a:r>
              <a:rPr lang="it-IT" sz="1200" dirty="0"/>
              <a:t>. 665444-01)</a:t>
            </a:r>
          </a:p>
          <a:p>
            <a:pPr>
              <a:buClr>
                <a:srgbClr val="FF0000"/>
              </a:buClr>
              <a:buFont typeface="Arial" panose="020B0604020202020204" pitchFamily="34" charset="0"/>
              <a:buChar char="•"/>
            </a:pPr>
            <a:r>
              <a:rPr lang="it-IT" sz="1200" dirty="0"/>
              <a:t>Cass. civ., Sez. III, Ordinanza, 11/12/2023, n. 34516 (</a:t>
            </a:r>
            <a:r>
              <a:rPr lang="it-IT" sz="1200" dirty="0" err="1"/>
              <a:t>rv</a:t>
            </a:r>
            <a:r>
              <a:rPr lang="it-IT" sz="1200" dirty="0"/>
              <a:t>. 669530-02)</a:t>
            </a:r>
          </a:p>
          <a:p>
            <a:pPr>
              <a:buClr>
                <a:srgbClr val="FF0000"/>
              </a:buClr>
              <a:buFont typeface="Arial" panose="020B0604020202020204" pitchFamily="34" charset="0"/>
              <a:buChar char="•"/>
            </a:pPr>
            <a:r>
              <a:rPr lang="it-IT" sz="1200" dirty="0"/>
              <a:t>Cass. civ., Sez. III, 19/09/2023, n. 26851</a:t>
            </a:r>
          </a:p>
          <a:p>
            <a:pPr>
              <a:buClr>
                <a:srgbClr val="FF0000"/>
              </a:buClr>
              <a:buFont typeface="Arial" panose="020B0604020202020204" pitchFamily="34" charset="0"/>
              <a:buChar char="•"/>
            </a:pPr>
            <a:r>
              <a:rPr lang="it-IT" sz="1200" dirty="0"/>
              <a:t>Cass. civ., Sez. III, Sentenza, 11/11/2019, n. 28991 (</a:t>
            </a:r>
            <a:r>
              <a:rPr lang="it-IT" sz="1200" dirty="0" err="1"/>
              <a:t>rv</a:t>
            </a:r>
            <a:r>
              <a:rPr lang="it-IT" sz="1200" dirty="0"/>
              <a:t>. 655828-01)</a:t>
            </a:r>
          </a:p>
          <a:p>
            <a:pPr>
              <a:buClr>
                <a:srgbClr val="FF0000"/>
              </a:buClr>
              <a:buFont typeface="Arial" panose="020B0604020202020204" pitchFamily="34" charset="0"/>
              <a:buChar char="•"/>
            </a:pPr>
            <a:r>
              <a:rPr lang="it-IT" sz="1200" dirty="0"/>
              <a:t>Cass. </a:t>
            </a:r>
            <a:r>
              <a:rPr lang="it-IT" sz="1200" dirty="0" err="1"/>
              <a:t>pen</a:t>
            </a:r>
            <a:r>
              <a:rPr lang="it-IT" sz="1200" dirty="0"/>
              <a:t>., Sez. IV, 20/09/2023, n. 42453</a:t>
            </a:r>
          </a:p>
          <a:p>
            <a:pPr>
              <a:buClr>
                <a:srgbClr val="FF0000"/>
              </a:buClr>
              <a:buFont typeface="Arial" panose="020B0604020202020204" pitchFamily="34" charset="0"/>
              <a:buChar char="•"/>
            </a:pPr>
            <a:r>
              <a:rPr lang="it-IT" sz="1200" dirty="0"/>
              <a:t>Cass. </a:t>
            </a:r>
            <a:r>
              <a:rPr lang="it-IT" sz="1200" dirty="0" err="1"/>
              <a:t>pen</a:t>
            </a:r>
            <a:r>
              <a:rPr lang="it-IT" sz="1200" dirty="0"/>
              <a:t>., Sez. IV, 06/12/2022, n. 15786</a:t>
            </a:r>
          </a:p>
          <a:p>
            <a:pPr>
              <a:buClr>
                <a:srgbClr val="FF0000"/>
              </a:buClr>
              <a:buFont typeface="Arial" panose="020B0604020202020204" pitchFamily="34" charset="0"/>
              <a:buChar char="•"/>
            </a:pPr>
            <a:r>
              <a:rPr lang="it-IT" sz="1200" dirty="0"/>
              <a:t>Cass. </a:t>
            </a:r>
            <a:r>
              <a:rPr lang="it-IT" sz="1200" dirty="0" err="1"/>
              <a:t>pen</a:t>
            </a:r>
            <a:r>
              <a:rPr lang="it-IT" sz="1200" dirty="0"/>
              <a:t>., Sez. III, 13/09/2022, n. 4903 </a:t>
            </a:r>
          </a:p>
          <a:p>
            <a:pPr>
              <a:buClr>
                <a:srgbClr val="FF0000"/>
              </a:buClr>
              <a:buFont typeface="Arial" panose="020B0604020202020204" pitchFamily="34" charset="0"/>
              <a:buChar char="•"/>
            </a:pPr>
            <a:endParaRPr lang="it-IT" sz="1200" dirty="0"/>
          </a:p>
          <a:p>
            <a:pPr>
              <a:buClr>
                <a:srgbClr val="FF0000"/>
              </a:buClr>
              <a:buFont typeface="Arial" panose="020B0604020202020204" pitchFamily="34" charset="0"/>
              <a:buChar char="•"/>
            </a:pPr>
            <a:endParaRPr lang="it-IT" sz="1200" dirty="0"/>
          </a:p>
          <a:p>
            <a:pPr>
              <a:buClr>
                <a:srgbClr val="FF0000"/>
              </a:buClr>
              <a:buFont typeface="Arial" panose="020B0604020202020204" pitchFamily="34" charset="0"/>
              <a:buChar char="•"/>
            </a:pPr>
            <a:endParaRPr lang="it-IT" sz="1200" dirty="0"/>
          </a:p>
          <a:p>
            <a:pPr>
              <a:buClr>
                <a:srgbClr val="FF0000"/>
              </a:buClr>
              <a:buFont typeface="Arial" panose="020B0604020202020204" pitchFamily="34" charset="0"/>
              <a:buChar char="•"/>
            </a:pPr>
            <a:endParaRPr lang="it-IT" sz="1200" dirty="0"/>
          </a:p>
          <a:p>
            <a:pPr>
              <a:buClr>
                <a:srgbClr val="FF0000"/>
              </a:buClr>
              <a:buFont typeface="Arial" panose="020B0604020202020204" pitchFamily="34" charset="0"/>
              <a:buChar char="•"/>
            </a:pPr>
            <a:endParaRPr lang="it-IT" sz="1200" dirty="0"/>
          </a:p>
          <a:p>
            <a:pPr>
              <a:buClr>
                <a:srgbClr val="FF0000"/>
              </a:buClr>
              <a:buFont typeface="Arial" panose="020B0604020202020204" pitchFamily="34" charset="0"/>
              <a:buChar char="•"/>
            </a:pPr>
            <a:endParaRPr lang="it-IT" sz="1200" dirty="0"/>
          </a:p>
          <a:p>
            <a:pPr>
              <a:buClr>
                <a:srgbClr val="FF0000"/>
              </a:buClr>
              <a:buFont typeface="Arial" panose="020B0604020202020204" pitchFamily="34" charset="0"/>
              <a:buChar char="•"/>
            </a:pPr>
            <a:endParaRPr lang="it-IT" sz="1200" dirty="0"/>
          </a:p>
          <a:p>
            <a:pPr>
              <a:buClr>
                <a:srgbClr val="FF0000"/>
              </a:buClr>
              <a:buFont typeface="Arial" panose="020B0604020202020204" pitchFamily="34" charset="0"/>
              <a:buChar char="•"/>
            </a:pPr>
            <a:endParaRPr lang="it-IT" sz="1200" dirty="0"/>
          </a:p>
          <a:p>
            <a:pPr>
              <a:buClr>
                <a:srgbClr val="FF0000"/>
              </a:buClr>
              <a:buFont typeface="Arial" panose="020B0604020202020204" pitchFamily="34" charset="0"/>
              <a:buChar char="•"/>
            </a:pPr>
            <a:endParaRPr lang="it-IT" sz="1200" dirty="0"/>
          </a:p>
          <a:p>
            <a:pPr>
              <a:buClr>
                <a:srgbClr val="FF0000"/>
              </a:buClr>
              <a:buFont typeface="Arial" panose="020B0604020202020204" pitchFamily="34" charset="0"/>
              <a:buChar char="•"/>
            </a:pPr>
            <a:endParaRPr lang="it-IT" sz="1200" dirty="0"/>
          </a:p>
          <a:p>
            <a:pPr>
              <a:buClr>
                <a:srgbClr val="FF0000"/>
              </a:buClr>
              <a:buFont typeface="Arial" panose="020B0604020202020204" pitchFamily="34" charset="0"/>
              <a:buChar char="•"/>
            </a:pPr>
            <a:endParaRPr lang="it-IT" sz="1200" dirty="0"/>
          </a:p>
          <a:p>
            <a:pPr>
              <a:buClr>
                <a:srgbClr val="FF0000"/>
              </a:buClr>
              <a:buFont typeface="Arial" panose="020B0604020202020204" pitchFamily="34" charset="0"/>
              <a:buChar char="•"/>
            </a:pPr>
            <a:endParaRPr lang="it-IT" sz="1200" dirty="0"/>
          </a:p>
          <a:p>
            <a:pPr>
              <a:buClr>
                <a:srgbClr val="FF0000"/>
              </a:buClr>
              <a:buFont typeface="Arial" panose="020B0604020202020204" pitchFamily="34" charset="0"/>
              <a:buChar char="•"/>
            </a:pPr>
            <a:endParaRPr lang="it-IT" sz="2800" dirty="0"/>
          </a:p>
          <a:p>
            <a:pPr>
              <a:buClr>
                <a:srgbClr val="FF0000"/>
              </a:buClr>
              <a:buFont typeface="Arial" panose="020B0604020202020204" pitchFamily="34" charset="0"/>
              <a:buChar char="•"/>
            </a:pP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183" y="188855"/>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20</a:t>
            </a:fld>
            <a:endParaRPr lang="it-IT"/>
          </a:p>
        </p:txBody>
      </p:sp>
      <p:sp>
        <p:nvSpPr>
          <p:cNvPr id="4" name="Rettangolo 3"/>
          <p:cNvSpPr/>
          <p:nvPr/>
        </p:nvSpPr>
        <p:spPr>
          <a:xfrm>
            <a:off x="322178" y="1052736"/>
            <a:ext cx="8424936" cy="516423"/>
          </a:xfrm>
          <a:prstGeom prst="rect">
            <a:avLst/>
          </a:prstGeom>
          <a:ln w="28575">
            <a:solidFill>
              <a:srgbClr val="FF0000"/>
            </a:solidFill>
          </a:ln>
        </p:spPr>
        <p:txBody>
          <a:bodyPr wrap="square">
            <a:spAutoFit/>
          </a:bodyPr>
          <a:lstStyle/>
          <a:p>
            <a:pPr algn="ctr">
              <a:lnSpc>
                <a:spcPct val="106000"/>
              </a:lnSpc>
              <a:spcAft>
                <a:spcPts val="0"/>
              </a:spcAft>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Azione di rivalsa </a:t>
            </a:r>
          </a:p>
        </p:txBody>
      </p:sp>
      <p:sp>
        <p:nvSpPr>
          <p:cNvPr id="3" name="Rettangolo 2"/>
          <p:cNvSpPr/>
          <p:nvPr/>
        </p:nvSpPr>
        <p:spPr>
          <a:xfrm>
            <a:off x="104804" y="2691033"/>
            <a:ext cx="8642310" cy="1938992"/>
          </a:xfrm>
          <a:prstGeom prst="rect">
            <a:avLst/>
          </a:prstGeom>
        </p:spPr>
        <p:txBody>
          <a:bodyPr wrap="square">
            <a:spAutoFit/>
          </a:bodyPr>
          <a:lstStyle/>
          <a:p>
            <a:pPr>
              <a:lnSpc>
                <a:spcPct val="150000"/>
              </a:lnSpc>
            </a:pP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L’art. 9 della legge n. 24/2017 prevede </a:t>
            </a:r>
            <a:r>
              <a:rPr lang="it-IT" sz="20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l’azione di rivalsa </a:t>
            </a:r>
            <a:r>
              <a:rPr lang="it-IT" sz="2000" u="sng"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da parte della struttura sanitaria nei confronti del medico</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nelle ipotesi di dolo o colpa grave di quest’ultimo, mentre non è mai esercitabile nel caso in cui questi abbia agito con colpa lieve.</a:t>
            </a:r>
            <a:endParaRPr lang="it-IT" sz="24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p:txBody>
      </p:sp>
    </p:spTree>
    <p:extLst>
      <p:ext uri="{BB962C8B-B14F-4D97-AF65-F5344CB8AC3E}">
        <p14:creationId xmlns:p14="http://schemas.microsoft.com/office/powerpoint/2010/main" val="3108460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183" y="188855"/>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21</a:t>
            </a:fld>
            <a:endParaRPr lang="it-IT"/>
          </a:p>
        </p:txBody>
      </p:sp>
      <p:sp>
        <p:nvSpPr>
          <p:cNvPr id="4" name="Rettangolo 3"/>
          <p:cNvSpPr/>
          <p:nvPr/>
        </p:nvSpPr>
        <p:spPr>
          <a:xfrm>
            <a:off x="322178" y="1052736"/>
            <a:ext cx="8424936" cy="516423"/>
          </a:xfrm>
          <a:prstGeom prst="rect">
            <a:avLst/>
          </a:prstGeom>
          <a:ln w="28575">
            <a:solidFill>
              <a:srgbClr val="FF0000"/>
            </a:solidFill>
          </a:ln>
        </p:spPr>
        <p:txBody>
          <a:bodyPr wrap="square">
            <a:spAutoFit/>
          </a:bodyPr>
          <a:lstStyle/>
          <a:p>
            <a:pPr algn="ctr">
              <a:lnSpc>
                <a:spcPct val="106000"/>
              </a:lnSpc>
              <a:spcAft>
                <a:spcPts val="0"/>
              </a:spcAft>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Giudizio ordinario</a:t>
            </a:r>
          </a:p>
        </p:txBody>
      </p:sp>
      <p:sp>
        <p:nvSpPr>
          <p:cNvPr id="3" name="Rettangolo 2"/>
          <p:cNvSpPr/>
          <p:nvPr/>
        </p:nvSpPr>
        <p:spPr>
          <a:xfrm>
            <a:off x="104804" y="2691033"/>
            <a:ext cx="8642310" cy="1938992"/>
          </a:xfrm>
          <a:prstGeom prst="rect">
            <a:avLst/>
          </a:prstGeom>
        </p:spPr>
        <p:txBody>
          <a:bodyPr wrap="square">
            <a:spAutoFit/>
          </a:bodyPr>
          <a:lstStyle/>
          <a:p>
            <a:pPr>
              <a:lnSpc>
                <a:spcPct val="150000"/>
              </a:lnSpc>
            </a:pP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Applicazione legge </a:t>
            </a:r>
            <a:r>
              <a:rPr lang="it-IT" sz="2000"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Cartabia</a:t>
            </a:r>
            <a:endPar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a:p>
            <a:pPr>
              <a:lnSpc>
                <a:spcPct val="150000"/>
              </a:lnSpc>
            </a:pPr>
            <a:r>
              <a:rPr lang="it-IT" sz="20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Atto di citazione</a:t>
            </a:r>
          </a:p>
          <a:p>
            <a:pPr>
              <a:lnSpc>
                <a:spcPct val="150000"/>
              </a:lnSpc>
            </a:pPr>
            <a:r>
              <a:rPr lang="it-IT" sz="20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Indicazioni specifiche delle prove documentali, perizia di parte, prova testi, richiesta CTU</a:t>
            </a:r>
            <a:endParaRPr lang="it-IT" sz="24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p:txBody>
      </p:sp>
    </p:spTree>
    <p:extLst>
      <p:ext uri="{BB962C8B-B14F-4D97-AF65-F5344CB8AC3E}">
        <p14:creationId xmlns:p14="http://schemas.microsoft.com/office/powerpoint/2010/main" val="2177921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183" y="188855"/>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22</a:t>
            </a:fld>
            <a:endParaRPr lang="it-IT"/>
          </a:p>
        </p:txBody>
      </p:sp>
      <p:sp>
        <p:nvSpPr>
          <p:cNvPr id="4" name="Rettangolo 3"/>
          <p:cNvSpPr/>
          <p:nvPr/>
        </p:nvSpPr>
        <p:spPr>
          <a:xfrm>
            <a:off x="322178" y="1052736"/>
            <a:ext cx="8424936" cy="516423"/>
          </a:xfrm>
          <a:prstGeom prst="rect">
            <a:avLst/>
          </a:prstGeom>
          <a:ln w="28575">
            <a:solidFill>
              <a:srgbClr val="FF0000"/>
            </a:solidFill>
          </a:ln>
        </p:spPr>
        <p:txBody>
          <a:bodyPr wrap="square">
            <a:spAutoFit/>
          </a:bodyPr>
          <a:lstStyle/>
          <a:p>
            <a:pPr algn="ctr">
              <a:lnSpc>
                <a:spcPct val="106000"/>
              </a:lnSpc>
              <a:spcAft>
                <a:spcPts val="0"/>
              </a:spcAft>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Profili di responsabilità penale</a:t>
            </a:r>
          </a:p>
        </p:txBody>
      </p:sp>
      <p:sp>
        <p:nvSpPr>
          <p:cNvPr id="3" name="Rettangolo 2"/>
          <p:cNvSpPr/>
          <p:nvPr/>
        </p:nvSpPr>
        <p:spPr>
          <a:xfrm>
            <a:off x="52018" y="2210833"/>
            <a:ext cx="8715668" cy="3539430"/>
          </a:xfrm>
          <a:prstGeom prst="rect">
            <a:avLst/>
          </a:prstGeom>
        </p:spPr>
        <p:txBody>
          <a:bodyPr wrap="square">
            <a:spAutoFit/>
          </a:bodyPr>
          <a:lstStyle/>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L’art. 6 introduce:</a:t>
            </a:r>
          </a:p>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Art. 590-sexies (Responsabilità colposa per morte o lesioni personali in ambito sanitario)</a:t>
            </a:r>
          </a:p>
          <a:p>
            <a:r>
              <a:rPr lang="it-IT" sz="2000"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Se i fatti di cui agli articoli 589 e 590 sono commessi nell’esercizio della professione sanitaria, si applicano le pene ivi previste salvo quanto disposto dal secondo comma. </a:t>
            </a:r>
          </a:p>
          <a:p>
            <a:r>
              <a:rPr lang="it-IT" sz="2000" b="1"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Qualora l’evento si sia verificato a causa di </a:t>
            </a:r>
            <a:r>
              <a:rPr lang="it-IT" sz="2400" b="1" i="1" u="sng"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imperizia</a:t>
            </a:r>
            <a:r>
              <a:rPr lang="it-IT" sz="2000" b="1"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la punibilità è esclusa quando sono rispettate le raccomandazioni previste dalle linee guida come definite e pubblicate ai sensi di legge ovvero, in mancanza di queste, le buone pratiche clinico-assistenziali, sempre che le raccomandazioni previste dalle predette linee guida risultino adeguate alle specificità del caso concreto</a:t>
            </a:r>
            <a:endParaRPr lang="it-IT" sz="2400" b="1"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p:txBody>
      </p:sp>
    </p:spTree>
    <p:extLst>
      <p:ext uri="{BB962C8B-B14F-4D97-AF65-F5344CB8AC3E}">
        <p14:creationId xmlns:p14="http://schemas.microsoft.com/office/powerpoint/2010/main" val="2547836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183" y="188855"/>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23</a:t>
            </a:fld>
            <a:endParaRPr lang="it-IT"/>
          </a:p>
        </p:txBody>
      </p:sp>
      <p:sp>
        <p:nvSpPr>
          <p:cNvPr id="4" name="Rettangolo 3"/>
          <p:cNvSpPr/>
          <p:nvPr/>
        </p:nvSpPr>
        <p:spPr>
          <a:xfrm>
            <a:off x="322178" y="1052736"/>
            <a:ext cx="8424936" cy="516423"/>
          </a:xfrm>
          <a:prstGeom prst="rect">
            <a:avLst/>
          </a:prstGeom>
          <a:ln w="28575">
            <a:solidFill>
              <a:srgbClr val="FF0000"/>
            </a:solidFill>
          </a:ln>
        </p:spPr>
        <p:txBody>
          <a:bodyPr wrap="square">
            <a:spAutoFit/>
          </a:bodyPr>
          <a:lstStyle/>
          <a:p>
            <a:pPr algn="ctr">
              <a:lnSpc>
                <a:spcPct val="106000"/>
              </a:lnSpc>
              <a:spcAft>
                <a:spcPts val="0"/>
              </a:spcAft>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Profili di responsabilità penale</a:t>
            </a:r>
          </a:p>
        </p:txBody>
      </p:sp>
      <p:sp>
        <p:nvSpPr>
          <p:cNvPr id="3" name="Rettangolo 2"/>
          <p:cNvSpPr/>
          <p:nvPr/>
        </p:nvSpPr>
        <p:spPr>
          <a:xfrm>
            <a:off x="54575" y="1870966"/>
            <a:ext cx="8715668" cy="2246769"/>
          </a:xfrm>
          <a:prstGeom prst="rect">
            <a:avLst/>
          </a:prstGeom>
        </p:spPr>
        <p:txBody>
          <a:bodyPr wrap="square">
            <a:spAutoFit/>
          </a:bodyPr>
          <a:lstStyle/>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Il legislatore ha inteso contemplare l’ipotesi di una responsabilità penale in capo all’esercente la professione sanitaria, prevedendo però la non punibilità dello stesso qualora ricorra una circostanza specifica: </a:t>
            </a:r>
          </a:p>
          <a:p>
            <a:r>
              <a:rPr lang="it-IT" sz="2000"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se l’evento dannoso (morte o lesioni personali del paziente) si sia verificato a causa di imperizia, purché siano state rispettate le linee guida definite e pubblicate ai sensi di legge o siano state rispettate le buone pratiche clinico-assistenziali.</a:t>
            </a:r>
            <a:endParaRPr lang="it-IT" sz="2400" b="1" i="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p:txBody>
      </p:sp>
      <p:sp>
        <p:nvSpPr>
          <p:cNvPr id="8" name="Rettangolo 7"/>
          <p:cNvSpPr/>
          <p:nvPr/>
        </p:nvSpPr>
        <p:spPr>
          <a:xfrm>
            <a:off x="176812" y="4653136"/>
            <a:ext cx="8715668" cy="1477328"/>
          </a:xfrm>
          <a:prstGeom prst="rect">
            <a:avLst/>
          </a:prstGeom>
          <a:ln>
            <a:solidFill>
              <a:srgbClr val="FF0000"/>
            </a:solidFill>
          </a:ln>
        </p:spPr>
        <p:txBody>
          <a:bodyPr wrap="square">
            <a:spAutoFit/>
          </a:bodyPr>
          <a:lstStyle/>
          <a:p>
            <a:r>
              <a:rPr lang="it-IT"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Sezioni Unite della Suprema Corte di Cassazione Penale (Sentenza 22/02/2018, n. 8770) hanno chiarito come la causa di non punibilità prevista dal nuovo art. 590 </a:t>
            </a:r>
            <a:r>
              <a:rPr lang="it-IT"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sexies</a:t>
            </a:r>
            <a:r>
              <a:rPr lang="it-IT"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c.p. operi nei soli casi in cui l’Operatore Sanitario abbia correttamente individuato e adottato le linee guida adeguate al caso concreto e versi in colpa lieve (da imperizia) nella mera fase attuativa delle raccomandazioni previste dalle stesse</a:t>
            </a:r>
          </a:p>
        </p:txBody>
      </p:sp>
    </p:spTree>
    <p:extLst>
      <p:ext uri="{BB962C8B-B14F-4D97-AF65-F5344CB8AC3E}">
        <p14:creationId xmlns:p14="http://schemas.microsoft.com/office/powerpoint/2010/main" val="1380137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6CFEFA-7CFE-5C90-BA66-87882752478C}"/>
              </a:ext>
            </a:extLst>
          </p:cNvPr>
          <p:cNvSpPr>
            <a:spLocks noGrp="1"/>
          </p:cNvSpPr>
          <p:nvPr>
            <p:ph type="title"/>
          </p:nvPr>
        </p:nvSpPr>
        <p:spPr>
          <a:xfrm>
            <a:off x="724804" y="1518918"/>
            <a:ext cx="7637472" cy="2880320"/>
          </a:xfrm>
        </p:spPr>
        <p:txBody>
          <a:bodyPr>
            <a:normAutofit fontScale="90000"/>
          </a:bodyPr>
          <a:lstStyle/>
          <a:p>
            <a:pPr algn="just"/>
            <a:br>
              <a:rPr lang="it-IT" sz="1800" b="1" i="1" dirty="0">
                <a:effectLst/>
                <a:latin typeface="Arial" panose="020B0604020202020204" pitchFamily="34" charset="0"/>
              </a:rPr>
            </a:br>
            <a:br>
              <a:rPr lang="it-IT" sz="1800" b="1" i="1" dirty="0">
                <a:effectLst/>
                <a:latin typeface="Arial" panose="020B0604020202020204" pitchFamily="34" charset="0"/>
              </a:rPr>
            </a:br>
            <a:r>
              <a:rPr lang="it-IT" sz="1800" b="1" i="1" dirty="0">
                <a:effectLst/>
                <a:latin typeface="Arial" panose="020B0604020202020204" pitchFamily="34" charset="0"/>
              </a:rPr>
              <a:t>CODICE DEONTOLOGICO FORENSE</a:t>
            </a:r>
            <a:br>
              <a:rPr lang="it-IT" sz="1800" b="1" i="1" dirty="0">
                <a:effectLst/>
                <a:latin typeface="Arial" panose="020B0604020202020204" pitchFamily="34" charset="0"/>
              </a:rPr>
            </a:br>
            <a:br>
              <a:rPr lang="it-IT" sz="1800" b="1" i="1" dirty="0">
                <a:effectLst/>
                <a:latin typeface="Arial" panose="020B0604020202020204" pitchFamily="34" charset="0"/>
              </a:rPr>
            </a:br>
            <a:br>
              <a:rPr lang="it-IT" sz="1800" b="1" i="1" dirty="0">
                <a:effectLst/>
                <a:latin typeface="Arial" panose="020B0604020202020204" pitchFamily="34" charset="0"/>
              </a:rPr>
            </a:br>
            <a:br>
              <a:rPr lang="it-IT" sz="1800" b="1" i="1" dirty="0">
                <a:effectLst/>
                <a:latin typeface="Arial" panose="020B0604020202020204" pitchFamily="34" charset="0"/>
              </a:rPr>
            </a:br>
            <a:br>
              <a:rPr lang="it-IT" sz="1800" b="1" i="1" dirty="0">
                <a:effectLst/>
                <a:latin typeface="Palatino Linotype" panose="02040502050505030304" pitchFamily="18" charset="0"/>
              </a:rPr>
            </a:br>
            <a:r>
              <a:rPr lang="it-IT" sz="1800" b="1" i="1" dirty="0">
                <a:effectLst/>
                <a:latin typeface="Palatino Linotype" panose="02040502050505030304" pitchFamily="18" charset="0"/>
              </a:rPr>
              <a:t>Art. 9 – Doveri di </a:t>
            </a:r>
            <a:r>
              <a:rPr lang="it-IT" sz="1800" b="1" i="1" dirty="0" err="1">
                <a:effectLst/>
                <a:latin typeface="Palatino Linotype" panose="02040502050505030304" pitchFamily="18" charset="0"/>
              </a:rPr>
              <a:t>probita</a:t>
            </a:r>
            <a:r>
              <a:rPr lang="it-IT" sz="1800" b="1" i="1" dirty="0">
                <a:effectLst/>
                <a:latin typeface="Palatino Linotype" panose="02040502050505030304" pitchFamily="18" charset="0"/>
              </a:rPr>
              <a:t>̀, </a:t>
            </a:r>
            <a:r>
              <a:rPr lang="it-IT" sz="1800" b="1" i="1" dirty="0" err="1">
                <a:effectLst/>
                <a:latin typeface="Palatino Linotype" panose="02040502050505030304" pitchFamily="18" charset="0"/>
              </a:rPr>
              <a:t>dignita</a:t>
            </a:r>
            <a:r>
              <a:rPr lang="it-IT" sz="1800" b="1" i="1" dirty="0">
                <a:effectLst/>
                <a:latin typeface="Palatino Linotype" panose="02040502050505030304" pitchFamily="18" charset="0"/>
              </a:rPr>
              <a:t>̀, decoro e indipendenza </a:t>
            </a:r>
            <a:br>
              <a:rPr lang="it-IT" dirty="0">
                <a:latin typeface="Palatino Linotype" panose="02040502050505030304" pitchFamily="18" charset="0"/>
              </a:rPr>
            </a:br>
            <a:r>
              <a:rPr lang="it-IT" sz="1800" dirty="0">
                <a:effectLst/>
                <a:latin typeface="Palatino Linotype" panose="02040502050505030304" pitchFamily="18" charset="0"/>
              </a:rPr>
              <a:t>1. L’avvocato deve esercitare l’</a:t>
            </a:r>
            <a:r>
              <a:rPr lang="it-IT" sz="1800" dirty="0" err="1">
                <a:effectLst/>
                <a:latin typeface="Palatino Linotype" panose="02040502050505030304" pitchFamily="18" charset="0"/>
              </a:rPr>
              <a:t>attivita</a:t>
            </a:r>
            <a:r>
              <a:rPr lang="it-IT" sz="1800" dirty="0">
                <a:effectLst/>
                <a:latin typeface="Palatino Linotype" panose="02040502050505030304" pitchFamily="18" charset="0"/>
              </a:rPr>
              <a:t>̀ professionale con indipendenza, </a:t>
            </a:r>
            <a:r>
              <a:rPr lang="it-IT" sz="1800" dirty="0" err="1">
                <a:effectLst/>
                <a:latin typeface="Palatino Linotype" panose="02040502050505030304" pitchFamily="18" charset="0"/>
              </a:rPr>
              <a:t>lealta</a:t>
            </a:r>
            <a:r>
              <a:rPr lang="it-IT" sz="1800" dirty="0">
                <a:effectLst/>
                <a:latin typeface="Palatino Linotype" panose="02040502050505030304" pitchFamily="18" charset="0"/>
              </a:rPr>
              <a:t>̀, correttezza, </a:t>
            </a:r>
            <a:r>
              <a:rPr lang="it-IT" sz="1800" dirty="0" err="1">
                <a:effectLst/>
                <a:latin typeface="Palatino Linotype" panose="02040502050505030304" pitchFamily="18" charset="0"/>
              </a:rPr>
              <a:t>probita</a:t>
            </a:r>
            <a:r>
              <a:rPr lang="it-IT" sz="1800" dirty="0">
                <a:effectLst/>
                <a:latin typeface="Palatino Linotype" panose="02040502050505030304" pitchFamily="18" charset="0"/>
              </a:rPr>
              <a:t>̀, </a:t>
            </a:r>
            <a:r>
              <a:rPr lang="it-IT" sz="1800" dirty="0" err="1">
                <a:effectLst/>
                <a:latin typeface="Palatino Linotype" panose="02040502050505030304" pitchFamily="18" charset="0"/>
              </a:rPr>
              <a:t>dignita</a:t>
            </a:r>
            <a:r>
              <a:rPr lang="it-IT" sz="1800" dirty="0">
                <a:effectLst/>
                <a:latin typeface="Palatino Linotype" panose="02040502050505030304" pitchFamily="18" charset="0"/>
              </a:rPr>
              <a:t>̀, decoro, diligenza e competenza, tenendo conto del rilievo costituzionale e sociale della difesa, rispettando i principi della corretta e leale concorrenza.</a:t>
            </a:r>
            <a:br>
              <a:rPr lang="it-IT" sz="1800" dirty="0">
                <a:effectLst/>
                <a:latin typeface="Palatino Linotype" panose="02040502050505030304" pitchFamily="18" charset="0"/>
              </a:rPr>
            </a:br>
            <a:r>
              <a:rPr lang="it-IT" sz="1800" dirty="0">
                <a:effectLst/>
                <a:latin typeface="Palatino Linotype" panose="02040502050505030304" pitchFamily="18" charset="0"/>
              </a:rPr>
              <a:t>2. L’avvocato, anche al di fuori dell’</a:t>
            </a:r>
            <a:r>
              <a:rPr lang="it-IT" sz="1800" dirty="0" err="1">
                <a:effectLst/>
                <a:latin typeface="Palatino Linotype" panose="02040502050505030304" pitchFamily="18" charset="0"/>
              </a:rPr>
              <a:t>attivita</a:t>
            </a:r>
            <a:r>
              <a:rPr lang="it-IT" sz="1800" dirty="0">
                <a:effectLst/>
                <a:latin typeface="Palatino Linotype" panose="02040502050505030304" pitchFamily="18" charset="0"/>
              </a:rPr>
              <a:t>̀ professionale, deve osservare i doveri di </a:t>
            </a:r>
            <a:r>
              <a:rPr lang="it-IT" sz="1800" dirty="0" err="1">
                <a:effectLst/>
                <a:latin typeface="Palatino Linotype" panose="02040502050505030304" pitchFamily="18" charset="0"/>
              </a:rPr>
              <a:t>probita</a:t>
            </a:r>
            <a:r>
              <a:rPr lang="it-IT" sz="1800" dirty="0">
                <a:effectLst/>
                <a:latin typeface="Palatino Linotype" panose="02040502050505030304" pitchFamily="18" charset="0"/>
              </a:rPr>
              <a:t>̀, </a:t>
            </a:r>
            <a:r>
              <a:rPr lang="it-IT" sz="1800" dirty="0" err="1">
                <a:effectLst/>
                <a:latin typeface="Palatino Linotype" panose="02040502050505030304" pitchFamily="18" charset="0"/>
              </a:rPr>
              <a:t>dignita</a:t>
            </a:r>
            <a:r>
              <a:rPr lang="it-IT" sz="1800" dirty="0">
                <a:effectLst/>
                <a:latin typeface="Palatino Linotype" panose="02040502050505030304" pitchFamily="18" charset="0"/>
              </a:rPr>
              <a:t>̀ e decoro, nella salvaguardia della propria reputazione e della immagine della professione forense. </a:t>
            </a:r>
            <a:br>
              <a:rPr lang="it-IT" dirty="0">
                <a:latin typeface="Palatino Linotype" panose="02040502050505030304" pitchFamily="18" charset="0"/>
              </a:rPr>
            </a:br>
            <a:br>
              <a:rPr lang="it-IT" dirty="0"/>
            </a:br>
            <a:endParaRPr lang="it-IT" dirty="0"/>
          </a:p>
        </p:txBody>
      </p:sp>
      <p:sp>
        <p:nvSpPr>
          <p:cNvPr id="4" name="Segnaposto piè di pagina 3">
            <a:extLst>
              <a:ext uri="{FF2B5EF4-FFF2-40B4-BE49-F238E27FC236}">
                <a16:creationId xmlns:a16="http://schemas.microsoft.com/office/drawing/2014/main" id="{CFF6CF82-A456-D87C-1271-073C12538163}"/>
              </a:ext>
            </a:extLst>
          </p:cNvPr>
          <p:cNvSpPr>
            <a:spLocks noGrp="1"/>
          </p:cNvSpPr>
          <p:nvPr>
            <p:ph type="ftr" sz="quarter" idx="11"/>
          </p:nvPr>
        </p:nvSpPr>
        <p:spPr/>
        <p:txBody>
          <a:bodyPr/>
          <a:lstStyle/>
          <a:p>
            <a:r>
              <a:rPr lang="it-IT" dirty="0"/>
              <a:t>AVV. GUERINO GAZZELLA</a:t>
            </a:r>
          </a:p>
        </p:txBody>
      </p:sp>
      <p:sp>
        <p:nvSpPr>
          <p:cNvPr id="5" name="Segnaposto numero diapositiva 4">
            <a:extLst>
              <a:ext uri="{FF2B5EF4-FFF2-40B4-BE49-F238E27FC236}">
                <a16:creationId xmlns:a16="http://schemas.microsoft.com/office/drawing/2014/main" id="{CD7E403B-3112-1F1B-B41D-A61367387CDD}"/>
              </a:ext>
            </a:extLst>
          </p:cNvPr>
          <p:cNvSpPr>
            <a:spLocks noGrp="1"/>
          </p:cNvSpPr>
          <p:nvPr>
            <p:ph type="sldNum" sz="quarter" idx="12"/>
          </p:nvPr>
        </p:nvSpPr>
        <p:spPr/>
        <p:txBody>
          <a:bodyPr/>
          <a:lstStyle/>
          <a:p>
            <a:fld id="{AE76566D-D494-401F-9F77-0D637DF245BB}" type="slidenum">
              <a:rPr lang="it-IT" smtClean="0"/>
              <a:pPr/>
              <a:t>24</a:t>
            </a:fld>
            <a:endParaRPr lang="it-IT"/>
          </a:p>
        </p:txBody>
      </p:sp>
      <p:sp>
        <p:nvSpPr>
          <p:cNvPr id="9" name="Segnaposto contenuto 8">
            <a:extLst>
              <a:ext uri="{FF2B5EF4-FFF2-40B4-BE49-F238E27FC236}">
                <a16:creationId xmlns:a16="http://schemas.microsoft.com/office/drawing/2014/main" id="{F3D33464-3133-DB9F-9267-63A70F4F4F3C}"/>
              </a:ext>
            </a:extLst>
          </p:cNvPr>
          <p:cNvSpPr>
            <a:spLocks noGrp="1"/>
          </p:cNvSpPr>
          <p:nvPr>
            <p:ph idx="1"/>
          </p:nvPr>
        </p:nvSpPr>
        <p:spPr>
          <a:xfrm>
            <a:off x="781724" y="4005064"/>
            <a:ext cx="6387048" cy="1143950"/>
          </a:xfrm>
        </p:spPr>
        <p:txBody>
          <a:bodyPr>
            <a:normAutofit fontScale="92500"/>
          </a:bodyPr>
          <a:lstStyle/>
          <a:p>
            <a:r>
              <a:rPr lang="it-IT" sz="1800" b="1" i="1" dirty="0">
                <a:effectLst/>
                <a:latin typeface="Palatino Linotype" panose="02040502050505030304" pitchFamily="18" charset="0"/>
              </a:rPr>
              <a:t>Art. 12 – Dovere di diligenza </a:t>
            </a:r>
            <a:endParaRPr lang="it-IT" dirty="0">
              <a:latin typeface="Palatino Linotype" panose="02040502050505030304" pitchFamily="18" charset="0"/>
            </a:endParaRPr>
          </a:p>
          <a:p>
            <a:r>
              <a:rPr lang="it-IT" sz="1800" dirty="0">
                <a:effectLst/>
                <a:latin typeface="Palatino Linotype" panose="02040502050505030304" pitchFamily="18" charset="0"/>
              </a:rPr>
              <a:t>L’avvocato deve svolgere la propria </a:t>
            </a:r>
            <a:r>
              <a:rPr lang="it-IT" sz="1800" dirty="0" err="1">
                <a:effectLst/>
                <a:latin typeface="Palatino Linotype" panose="02040502050505030304" pitchFamily="18" charset="0"/>
              </a:rPr>
              <a:t>attivita</a:t>
            </a:r>
            <a:r>
              <a:rPr lang="it-IT" sz="1800" dirty="0">
                <a:effectLst/>
                <a:latin typeface="Palatino Linotype" panose="02040502050505030304" pitchFamily="18" charset="0"/>
              </a:rPr>
              <a:t>̀ con coscienza e diligenza, assicurando la </a:t>
            </a:r>
            <a:r>
              <a:rPr lang="it-IT" sz="1800" dirty="0" err="1">
                <a:effectLst/>
                <a:latin typeface="Palatino Linotype" panose="02040502050505030304" pitchFamily="18" charset="0"/>
              </a:rPr>
              <a:t>qualita</a:t>
            </a:r>
            <a:r>
              <a:rPr lang="it-IT" sz="1800" dirty="0">
                <a:effectLst/>
                <a:latin typeface="Palatino Linotype" panose="02040502050505030304" pitchFamily="18" charset="0"/>
              </a:rPr>
              <a:t>̀ della prestazione professionale. </a:t>
            </a:r>
            <a:endParaRPr lang="it-IT" dirty="0">
              <a:latin typeface="Palatino Linotype" panose="02040502050505030304" pitchFamily="18" charset="0"/>
            </a:endParaRPr>
          </a:p>
          <a:p>
            <a:endParaRPr lang="it-IT" dirty="0"/>
          </a:p>
        </p:txBody>
      </p:sp>
    </p:spTree>
    <p:extLst>
      <p:ext uri="{BB962C8B-B14F-4D97-AF65-F5344CB8AC3E}">
        <p14:creationId xmlns:p14="http://schemas.microsoft.com/office/powerpoint/2010/main" val="2175658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2B0C6B-47BD-1FB5-9E01-39E0CB4310DD}"/>
              </a:ext>
            </a:extLst>
          </p:cNvPr>
          <p:cNvSpPr>
            <a:spLocks noGrp="1"/>
          </p:cNvSpPr>
          <p:nvPr>
            <p:ph type="title"/>
          </p:nvPr>
        </p:nvSpPr>
        <p:spPr/>
        <p:txBody>
          <a:bodyPr/>
          <a:lstStyle/>
          <a:p>
            <a:endParaRPr lang="it-IT"/>
          </a:p>
        </p:txBody>
      </p:sp>
      <p:pic>
        <p:nvPicPr>
          <p:cNvPr id="7" name="Segnaposto contenuto 6">
            <a:extLst>
              <a:ext uri="{FF2B5EF4-FFF2-40B4-BE49-F238E27FC236}">
                <a16:creationId xmlns:a16="http://schemas.microsoft.com/office/drawing/2014/main" id="{E7C8C92B-3068-9DDC-CD28-6889D914FD1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7363" y="3976"/>
            <a:ext cx="6127981" cy="6884493"/>
          </a:xfrm>
        </p:spPr>
      </p:pic>
      <p:sp>
        <p:nvSpPr>
          <p:cNvPr id="4" name="Segnaposto piè di pagina 3">
            <a:extLst>
              <a:ext uri="{FF2B5EF4-FFF2-40B4-BE49-F238E27FC236}">
                <a16:creationId xmlns:a16="http://schemas.microsoft.com/office/drawing/2014/main" id="{4D2EFF34-53B1-4813-4104-B349DA473503}"/>
              </a:ext>
            </a:extLst>
          </p:cNvPr>
          <p:cNvSpPr>
            <a:spLocks noGrp="1"/>
          </p:cNvSpPr>
          <p:nvPr>
            <p:ph type="ftr" sz="quarter" idx="11"/>
          </p:nvPr>
        </p:nvSpPr>
        <p:spPr/>
        <p:txBody>
          <a:bodyPr/>
          <a:lstStyle/>
          <a:p>
            <a:r>
              <a:rPr lang="it-IT"/>
              <a:t>Dott.ssa Maria Carmela Serluca</a:t>
            </a:r>
          </a:p>
        </p:txBody>
      </p:sp>
      <p:sp>
        <p:nvSpPr>
          <p:cNvPr id="5" name="Segnaposto numero diapositiva 4">
            <a:extLst>
              <a:ext uri="{FF2B5EF4-FFF2-40B4-BE49-F238E27FC236}">
                <a16:creationId xmlns:a16="http://schemas.microsoft.com/office/drawing/2014/main" id="{F94CEF29-D3E4-5633-7BDA-46254466435F}"/>
              </a:ext>
            </a:extLst>
          </p:cNvPr>
          <p:cNvSpPr>
            <a:spLocks noGrp="1"/>
          </p:cNvSpPr>
          <p:nvPr>
            <p:ph type="sldNum" sz="quarter" idx="12"/>
          </p:nvPr>
        </p:nvSpPr>
        <p:spPr/>
        <p:txBody>
          <a:bodyPr/>
          <a:lstStyle/>
          <a:p>
            <a:fld id="{AE76566D-D494-401F-9F77-0D637DF245BB}" type="slidenum">
              <a:rPr lang="it-IT" smtClean="0"/>
              <a:pPr/>
              <a:t>25</a:t>
            </a:fld>
            <a:endParaRPr lang="it-IT"/>
          </a:p>
        </p:txBody>
      </p:sp>
    </p:spTree>
    <p:extLst>
      <p:ext uri="{BB962C8B-B14F-4D97-AF65-F5344CB8AC3E}">
        <p14:creationId xmlns:p14="http://schemas.microsoft.com/office/powerpoint/2010/main" val="3355394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888A81-49B3-14D6-369B-B808D7683EDF}"/>
              </a:ext>
            </a:extLst>
          </p:cNvPr>
          <p:cNvSpPr>
            <a:spLocks noGrp="1"/>
          </p:cNvSpPr>
          <p:nvPr>
            <p:ph type="title"/>
          </p:nvPr>
        </p:nvSpPr>
        <p:spPr/>
        <p:txBody>
          <a:bodyPr/>
          <a:lstStyle/>
          <a:p>
            <a:endParaRPr lang="it-IT"/>
          </a:p>
        </p:txBody>
      </p:sp>
      <p:pic>
        <p:nvPicPr>
          <p:cNvPr id="7" name="Segnaposto contenuto 6">
            <a:extLst>
              <a:ext uri="{FF2B5EF4-FFF2-40B4-BE49-F238E27FC236}">
                <a16:creationId xmlns:a16="http://schemas.microsoft.com/office/drawing/2014/main" id="{17A618BC-369F-0C16-3082-73102A9608B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9712" y="-1"/>
            <a:ext cx="5688632" cy="6823337"/>
          </a:xfrm>
        </p:spPr>
      </p:pic>
      <p:sp>
        <p:nvSpPr>
          <p:cNvPr id="4" name="Segnaposto piè di pagina 3">
            <a:extLst>
              <a:ext uri="{FF2B5EF4-FFF2-40B4-BE49-F238E27FC236}">
                <a16:creationId xmlns:a16="http://schemas.microsoft.com/office/drawing/2014/main" id="{D5DC970D-1E14-5E12-3808-06A81CE54952}"/>
              </a:ext>
            </a:extLst>
          </p:cNvPr>
          <p:cNvSpPr>
            <a:spLocks noGrp="1"/>
          </p:cNvSpPr>
          <p:nvPr>
            <p:ph type="ftr" sz="quarter" idx="11"/>
          </p:nvPr>
        </p:nvSpPr>
        <p:spPr/>
        <p:txBody>
          <a:bodyPr/>
          <a:lstStyle/>
          <a:p>
            <a:r>
              <a:rPr lang="it-IT"/>
              <a:t>Dott.ssa Maria Carmela Serluca</a:t>
            </a:r>
          </a:p>
        </p:txBody>
      </p:sp>
      <p:sp>
        <p:nvSpPr>
          <p:cNvPr id="5" name="Segnaposto numero diapositiva 4">
            <a:extLst>
              <a:ext uri="{FF2B5EF4-FFF2-40B4-BE49-F238E27FC236}">
                <a16:creationId xmlns:a16="http://schemas.microsoft.com/office/drawing/2014/main" id="{53A96345-195A-2308-3214-8C066B2B6883}"/>
              </a:ext>
            </a:extLst>
          </p:cNvPr>
          <p:cNvSpPr>
            <a:spLocks noGrp="1"/>
          </p:cNvSpPr>
          <p:nvPr>
            <p:ph type="sldNum" sz="quarter" idx="12"/>
          </p:nvPr>
        </p:nvSpPr>
        <p:spPr/>
        <p:txBody>
          <a:bodyPr/>
          <a:lstStyle/>
          <a:p>
            <a:fld id="{AE76566D-D494-401F-9F77-0D637DF245BB}" type="slidenum">
              <a:rPr lang="it-IT" smtClean="0"/>
              <a:pPr/>
              <a:t>26</a:t>
            </a:fld>
            <a:endParaRPr lang="it-IT"/>
          </a:p>
        </p:txBody>
      </p:sp>
    </p:spTree>
    <p:extLst>
      <p:ext uri="{BB962C8B-B14F-4D97-AF65-F5344CB8AC3E}">
        <p14:creationId xmlns:p14="http://schemas.microsoft.com/office/powerpoint/2010/main" val="2452470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1C1D2B-C5C7-4939-9DC6-0F77CB9398F9}"/>
              </a:ext>
            </a:extLst>
          </p:cNvPr>
          <p:cNvSpPr>
            <a:spLocks noGrp="1"/>
          </p:cNvSpPr>
          <p:nvPr>
            <p:ph type="title"/>
          </p:nvPr>
        </p:nvSpPr>
        <p:spPr>
          <a:xfrm>
            <a:off x="822959" y="33089"/>
            <a:ext cx="7498081" cy="1674959"/>
          </a:xfrm>
        </p:spPr>
        <p:txBody>
          <a:bodyPr>
            <a:normAutofit/>
          </a:bodyPr>
          <a:lstStyle/>
          <a:p>
            <a:pPr algn="just"/>
            <a:r>
              <a:rPr lang="it-IT" sz="1800" b="1" i="1" dirty="0">
                <a:solidFill>
                  <a:srgbClr val="474747"/>
                </a:solidFill>
                <a:effectLst/>
                <a:latin typeface="Palatino Linotype" panose="02040502050505030304" pitchFamily="18" charset="0"/>
              </a:rPr>
              <a:t>Cass. civ., Sez. III, Sentenza, 11/11/2019, n. 28991 (</a:t>
            </a:r>
            <a:r>
              <a:rPr lang="it-IT" sz="1800" b="1" i="1" dirty="0" err="1">
                <a:solidFill>
                  <a:srgbClr val="474747"/>
                </a:solidFill>
                <a:effectLst/>
                <a:latin typeface="Palatino Linotype" panose="02040502050505030304" pitchFamily="18" charset="0"/>
              </a:rPr>
              <a:t>rv</a:t>
            </a:r>
            <a:r>
              <a:rPr lang="it-IT" sz="1800" b="1" i="1" dirty="0">
                <a:solidFill>
                  <a:srgbClr val="474747"/>
                </a:solidFill>
                <a:effectLst/>
                <a:latin typeface="Palatino Linotype" panose="02040502050505030304" pitchFamily="18" charset="0"/>
              </a:rPr>
              <a:t>. 655828-01</a:t>
            </a:r>
            <a:r>
              <a:rPr lang="it-IT" sz="800" i="1" dirty="0">
                <a:solidFill>
                  <a:srgbClr val="474747"/>
                </a:solidFill>
                <a:effectLst/>
                <a:latin typeface="Palatino Linotype" panose="02040502050505030304" pitchFamily="18" charset="0"/>
              </a:rPr>
              <a:t>)</a:t>
            </a:r>
            <a:br>
              <a:rPr lang="it-IT" sz="800" dirty="0">
                <a:solidFill>
                  <a:srgbClr val="474747"/>
                </a:solidFill>
                <a:effectLst/>
                <a:latin typeface="Palatino Linotype" panose="02040502050505030304" pitchFamily="18" charset="0"/>
              </a:rPr>
            </a:br>
            <a:br>
              <a:rPr lang="it-IT" sz="900" dirty="0">
                <a:solidFill>
                  <a:srgbClr val="474747"/>
                </a:solidFill>
                <a:effectLst/>
                <a:latin typeface="Palatino Linotype" panose="02040502050505030304" pitchFamily="18" charset="0"/>
              </a:rPr>
            </a:br>
            <a:r>
              <a:rPr lang="it-IT" sz="2000" dirty="0">
                <a:solidFill>
                  <a:srgbClr val="474747"/>
                </a:solidFill>
                <a:effectLst/>
                <a:latin typeface="Palatino Linotype" panose="02040502050505030304" pitchFamily="18" charset="0"/>
              </a:rPr>
              <a:t>RESPONSABILITA' CIVILE - </a:t>
            </a:r>
            <a:r>
              <a:rPr lang="it-IT" sz="2000" dirty="0" err="1">
                <a:solidFill>
                  <a:srgbClr val="474747"/>
                </a:solidFill>
                <a:effectLst/>
                <a:latin typeface="Palatino Linotype" panose="02040502050505030304" pitchFamily="18" charset="0"/>
              </a:rPr>
              <a:t>Causalita'</a:t>
            </a:r>
            <a:r>
              <a:rPr lang="it-IT" sz="2000" dirty="0">
                <a:solidFill>
                  <a:srgbClr val="474747"/>
                </a:solidFill>
                <a:effectLst/>
                <a:latin typeface="Palatino Linotype" panose="02040502050505030304" pitchFamily="18" charset="0"/>
              </a:rPr>
              <a:t> (nesso di) responsabilità contrattuale del sanitario -</a:t>
            </a:r>
            <a:br>
              <a:rPr lang="it-IT" sz="2000" dirty="0">
                <a:solidFill>
                  <a:srgbClr val="474747"/>
                </a:solidFill>
                <a:effectLst/>
                <a:latin typeface="Palatino Linotype" panose="02040502050505030304" pitchFamily="18" charset="0"/>
              </a:rPr>
            </a:br>
            <a:r>
              <a:rPr lang="it-IT" sz="2000" dirty="0">
                <a:solidFill>
                  <a:srgbClr val="474747"/>
                </a:solidFill>
                <a:effectLst/>
                <a:latin typeface="Palatino Linotype" panose="02040502050505030304" pitchFamily="18" charset="0"/>
              </a:rPr>
              <a:t>Individuazione del danno-evento nelle obbligazioni di diligenza professionale - Conseguenze sulla ripartizione degli oneri probatori </a:t>
            </a:r>
            <a:endParaRPr lang="it-IT" dirty="0">
              <a:latin typeface="Palatino Linotype" panose="02040502050505030304" pitchFamily="18" charset="0"/>
            </a:endParaRPr>
          </a:p>
        </p:txBody>
      </p:sp>
      <p:sp>
        <p:nvSpPr>
          <p:cNvPr id="3" name="Segnaposto contenuto 2">
            <a:extLst>
              <a:ext uri="{FF2B5EF4-FFF2-40B4-BE49-F238E27FC236}">
                <a16:creationId xmlns:a16="http://schemas.microsoft.com/office/drawing/2014/main" id="{43C849DB-3573-091E-9ACB-AFAF471D46B5}"/>
              </a:ext>
            </a:extLst>
          </p:cNvPr>
          <p:cNvSpPr>
            <a:spLocks noGrp="1"/>
          </p:cNvSpPr>
          <p:nvPr>
            <p:ph idx="1"/>
          </p:nvPr>
        </p:nvSpPr>
        <p:spPr>
          <a:xfrm>
            <a:off x="822959" y="1988840"/>
            <a:ext cx="7498081" cy="3429431"/>
          </a:xfrm>
        </p:spPr>
        <p:txBody>
          <a:bodyPr>
            <a:normAutofit/>
          </a:bodyPr>
          <a:lstStyle/>
          <a:p>
            <a:pPr algn="just"/>
            <a:r>
              <a:rPr lang="it-IT" sz="1600" dirty="0">
                <a:solidFill>
                  <a:srgbClr val="474747"/>
                </a:solidFill>
                <a:effectLst/>
                <a:latin typeface="Palatino Linotype" panose="02040502050505030304" pitchFamily="18" charset="0"/>
              </a:rPr>
              <a:t>In tema di inadempimento di obbligazioni di diligenza professionale sanitaria, il danno evento consta della lesione non dell' interesse strumentale alla cui soddisfazione è preposta l'obbligazione (perseguimento delle "</a:t>
            </a:r>
            <a:r>
              <a:rPr lang="it-IT" sz="1600" dirty="0" err="1">
                <a:solidFill>
                  <a:srgbClr val="474747"/>
                </a:solidFill>
                <a:effectLst/>
                <a:latin typeface="Palatino Linotype" panose="02040502050505030304" pitchFamily="18" charset="0"/>
              </a:rPr>
              <a:t>leges</a:t>
            </a:r>
            <a:r>
              <a:rPr lang="it-IT" sz="1600" dirty="0">
                <a:solidFill>
                  <a:srgbClr val="474747"/>
                </a:solidFill>
                <a:effectLst/>
                <a:latin typeface="Palatino Linotype" panose="02040502050505030304" pitchFamily="18" charset="0"/>
              </a:rPr>
              <a:t> </a:t>
            </a:r>
            <a:r>
              <a:rPr lang="it-IT" sz="1600" dirty="0" err="1">
                <a:solidFill>
                  <a:srgbClr val="474747"/>
                </a:solidFill>
                <a:effectLst/>
                <a:latin typeface="Palatino Linotype" panose="02040502050505030304" pitchFamily="18" charset="0"/>
              </a:rPr>
              <a:t>artis</a:t>
            </a:r>
            <a:r>
              <a:rPr lang="it-IT" sz="1600" dirty="0">
                <a:solidFill>
                  <a:srgbClr val="474747"/>
                </a:solidFill>
                <a:effectLst/>
                <a:latin typeface="Palatino Linotype" panose="02040502050505030304" pitchFamily="18" charset="0"/>
              </a:rPr>
              <a:t>" nella cura dell' interesse del creditore) ma del diritto alla salute (interesse primario presupposto a quello contrattualmente regolato); sicché, </a:t>
            </a:r>
            <a:r>
              <a:rPr lang="it-IT" sz="1600" dirty="0">
                <a:solidFill>
                  <a:srgbClr val="474747"/>
                </a:solidFill>
                <a:effectLst/>
                <a:highlight>
                  <a:srgbClr val="FFFF00"/>
                </a:highlight>
                <a:latin typeface="Palatino Linotype" panose="02040502050505030304" pitchFamily="18" charset="0"/>
              </a:rPr>
              <a:t>ove sia dedotta la responsabilità contrattuale del sanitario per l' inadempimento della prestazione di diligenza professionale e la lesione del diritto alla salute, è onere del danneggiato provare, anche a mezzo di presunzioni, il nesso di causalità fra l'aggravamento della situazione patologica (o l' insorgenza di nuove patologie) e la condotta del sanitario, mentre è onere della parte debitrice provare, ove il creditore abbia assolto il proprio onere probatorio, la causa imprevedibile ed inevitabile dell' impossibilità dell'esatta esecuzione della prestazione</a:t>
            </a:r>
            <a:r>
              <a:rPr lang="it-IT" sz="1600" dirty="0">
                <a:solidFill>
                  <a:srgbClr val="474747"/>
                </a:solidFill>
                <a:effectLst/>
                <a:latin typeface="Palatino Linotype" panose="02040502050505030304" pitchFamily="18" charset="0"/>
              </a:rPr>
              <a:t>. (Rigetta, CORTE D'APPELLO FIRENZE, 04/04/2017)</a:t>
            </a:r>
          </a:p>
          <a:p>
            <a:endParaRPr lang="it-IT" dirty="0"/>
          </a:p>
        </p:txBody>
      </p:sp>
      <p:sp>
        <p:nvSpPr>
          <p:cNvPr id="4" name="Segnaposto piè di pagina 3">
            <a:extLst>
              <a:ext uri="{FF2B5EF4-FFF2-40B4-BE49-F238E27FC236}">
                <a16:creationId xmlns:a16="http://schemas.microsoft.com/office/drawing/2014/main" id="{020FD08C-0881-DE59-3A0A-6B5C9122A93D}"/>
              </a:ext>
            </a:extLst>
          </p:cNvPr>
          <p:cNvSpPr>
            <a:spLocks noGrp="1"/>
          </p:cNvSpPr>
          <p:nvPr>
            <p:ph type="ftr" sz="quarter" idx="11"/>
          </p:nvPr>
        </p:nvSpPr>
        <p:spPr/>
        <p:txBody>
          <a:bodyPr/>
          <a:lstStyle/>
          <a:p>
            <a:r>
              <a:rPr lang="it-IT" dirty="0"/>
              <a:t>AVV. GUERINO GAZZELLA</a:t>
            </a:r>
          </a:p>
          <a:p>
            <a:endParaRPr lang="it-IT" dirty="0"/>
          </a:p>
        </p:txBody>
      </p:sp>
      <p:sp>
        <p:nvSpPr>
          <p:cNvPr id="5" name="Segnaposto numero diapositiva 4">
            <a:extLst>
              <a:ext uri="{FF2B5EF4-FFF2-40B4-BE49-F238E27FC236}">
                <a16:creationId xmlns:a16="http://schemas.microsoft.com/office/drawing/2014/main" id="{55B68A37-D829-6536-CC8A-919F4D37C963}"/>
              </a:ext>
            </a:extLst>
          </p:cNvPr>
          <p:cNvSpPr>
            <a:spLocks noGrp="1"/>
          </p:cNvSpPr>
          <p:nvPr>
            <p:ph type="sldNum" sz="quarter" idx="12"/>
          </p:nvPr>
        </p:nvSpPr>
        <p:spPr/>
        <p:txBody>
          <a:bodyPr/>
          <a:lstStyle/>
          <a:p>
            <a:fld id="{AE76566D-D494-401F-9F77-0D637DF245BB}" type="slidenum">
              <a:rPr lang="it-IT" smtClean="0"/>
              <a:pPr/>
              <a:t>27</a:t>
            </a:fld>
            <a:endParaRPr lang="it-IT"/>
          </a:p>
        </p:txBody>
      </p:sp>
    </p:spTree>
    <p:extLst>
      <p:ext uri="{BB962C8B-B14F-4D97-AF65-F5344CB8AC3E}">
        <p14:creationId xmlns:p14="http://schemas.microsoft.com/office/powerpoint/2010/main" val="412838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7A435B-68AA-8F38-A621-C36CF603AABC}"/>
              </a:ext>
            </a:extLst>
          </p:cNvPr>
          <p:cNvSpPr>
            <a:spLocks noGrp="1"/>
          </p:cNvSpPr>
          <p:nvPr>
            <p:ph type="title"/>
          </p:nvPr>
        </p:nvSpPr>
        <p:spPr>
          <a:xfrm>
            <a:off x="822960" y="286604"/>
            <a:ext cx="7543800" cy="1774244"/>
          </a:xfrm>
        </p:spPr>
        <p:txBody>
          <a:bodyPr>
            <a:normAutofit/>
          </a:bodyPr>
          <a:lstStyle/>
          <a:p>
            <a:pPr algn="just"/>
            <a:r>
              <a:rPr lang="it-IT" sz="1800" b="1" kern="100" dirty="0">
                <a:effectLst/>
                <a:latin typeface="Palatino Linotype" panose="02040502050505030304" pitchFamily="18" charset="0"/>
                <a:ea typeface="Calibri" panose="020F0502020204030204" pitchFamily="34" charset="0"/>
                <a:cs typeface="Times New Roman" panose="02020603050405020304" pitchFamily="18" charset="0"/>
              </a:rPr>
              <a:t>RISARCIMENTO DEL DANNO - Morte di congiunti (parenti della vittima) - Danno non patrimoniale patito dagli stretti congiunti - Danno "presuntivo" - Sussistenza - Danno "in re </a:t>
            </a:r>
            <a:r>
              <a:rPr lang="it-IT" sz="1800" b="1" kern="100" dirty="0" err="1">
                <a:effectLst/>
                <a:latin typeface="Palatino Linotype" panose="02040502050505030304" pitchFamily="18" charset="0"/>
                <a:ea typeface="Calibri" panose="020F0502020204030204" pitchFamily="34" charset="0"/>
                <a:cs typeface="Times New Roman" panose="02020603050405020304" pitchFamily="18" charset="0"/>
              </a:rPr>
              <a:t>ipsa</a:t>
            </a:r>
            <a:r>
              <a:rPr lang="it-IT" sz="1800" b="1" kern="100" dirty="0">
                <a:effectLst/>
                <a:latin typeface="Palatino Linotype" panose="02040502050505030304" pitchFamily="18" charset="0"/>
                <a:ea typeface="Calibri" panose="020F0502020204030204" pitchFamily="34" charset="0"/>
                <a:cs typeface="Times New Roman" panose="02020603050405020304" pitchFamily="18" charset="0"/>
              </a:rPr>
              <a:t>" - Esclusione - Ragioni</a:t>
            </a:r>
            <a:br>
              <a:rPr lang="it-IT" sz="4800" kern="1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9B4D0760-D126-8345-4FFD-E7E185C717EE}"/>
              </a:ext>
            </a:extLst>
          </p:cNvPr>
          <p:cNvSpPr>
            <a:spLocks noGrp="1"/>
          </p:cNvSpPr>
          <p:nvPr>
            <p:ph idx="1"/>
          </p:nvPr>
        </p:nvSpPr>
        <p:spPr/>
        <p:txBody>
          <a:bodyPr>
            <a:normAutofit fontScale="70000" lnSpcReduction="20000"/>
          </a:bodyPr>
          <a:lstStyle/>
          <a:p>
            <a:pPr algn="just">
              <a:lnSpc>
                <a:spcPct val="120000"/>
              </a:lnSpc>
            </a:pPr>
            <a:r>
              <a:rPr lang="it-IT" sz="1800" kern="100" dirty="0">
                <a:effectLst/>
                <a:latin typeface="Palatino Linotype" panose="02040502050505030304" pitchFamily="18" charset="0"/>
                <a:ea typeface="Calibri" panose="020F0502020204030204" pitchFamily="34" charset="0"/>
                <a:cs typeface="Times New Roman" panose="02020603050405020304" pitchFamily="18" charset="0"/>
              </a:rPr>
              <a:t>Cass. civ., Sez. III, Sentenza, 30/08/2022, n. 25541 (</a:t>
            </a:r>
            <a:r>
              <a:rPr lang="it-IT" sz="1800" kern="100" dirty="0" err="1">
                <a:effectLst/>
                <a:latin typeface="Palatino Linotype" panose="02040502050505030304" pitchFamily="18" charset="0"/>
                <a:ea typeface="Calibri" panose="020F0502020204030204" pitchFamily="34" charset="0"/>
                <a:cs typeface="Times New Roman" panose="02020603050405020304" pitchFamily="18" charset="0"/>
              </a:rPr>
              <a:t>rv</a:t>
            </a:r>
            <a:r>
              <a:rPr lang="it-IT" sz="1800" kern="100" dirty="0">
                <a:effectLst/>
                <a:latin typeface="Palatino Linotype" panose="02040502050505030304" pitchFamily="18" charset="0"/>
                <a:ea typeface="Calibri" panose="020F0502020204030204" pitchFamily="34" charset="0"/>
                <a:cs typeface="Times New Roman" panose="02020603050405020304" pitchFamily="18" charset="0"/>
              </a:rPr>
              <a:t>. 665444-01)</a:t>
            </a:r>
          </a:p>
          <a:p>
            <a:pPr algn="just">
              <a:lnSpc>
                <a:spcPct val="120000"/>
              </a:lnSpc>
            </a:pPr>
            <a:r>
              <a:rPr lang="it-IT" sz="1800" kern="100" dirty="0">
                <a:effectLst/>
                <a:latin typeface="Palatino Linotype" panose="02040502050505030304" pitchFamily="18" charset="0"/>
                <a:ea typeface="Calibri" panose="020F0502020204030204" pitchFamily="34" charset="0"/>
                <a:cs typeface="Times New Roman" panose="02020603050405020304" pitchFamily="18" charset="0"/>
              </a:rPr>
              <a:t>DANNI IN MATERIA CIVILE E PENALE › Congiunto (morte o lesione del)</a:t>
            </a:r>
          </a:p>
          <a:p>
            <a:pPr algn="just">
              <a:lnSpc>
                <a:spcPct val="120000"/>
              </a:lnSpc>
            </a:pPr>
            <a:r>
              <a:rPr lang="it-IT" sz="1800" kern="100" dirty="0">
                <a:effectLst/>
                <a:latin typeface="Palatino Linotype" panose="02040502050505030304" pitchFamily="18" charset="0"/>
                <a:ea typeface="Calibri" panose="020F0502020204030204" pitchFamily="34" charset="0"/>
                <a:cs typeface="Times New Roman" panose="02020603050405020304" pitchFamily="18" charset="0"/>
              </a:rPr>
              <a:t>Parti: B. c. L.</a:t>
            </a:r>
          </a:p>
          <a:p>
            <a:pPr algn="just">
              <a:lnSpc>
                <a:spcPct val="120000"/>
              </a:lnSpc>
            </a:pPr>
            <a:r>
              <a:rPr lang="it-IT" sz="1800" kern="100" dirty="0">
                <a:effectLst/>
                <a:latin typeface="Palatino Linotype" panose="02040502050505030304" pitchFamily="18" charset="0"/>
                <a:ea typeface="Calibri" panose="020F0502020204030204" pitchFamily="34" charset="0"/>
                <a:cs typeface="Times New Roman" panose="02020603050405020304" pitchFamily="18" charset="0"/>
              </a:rPr>
              <a:t>In </a:t>
            </a:r>
            <a:r>
              <a:rPr lang="it-IT" sz="1800" kern="100" dirty="0">
                <a:effectLst/>
                <a:highlight>
                  <a:srgbClr val="FFFF00"/>
                </a:highlight>
                <a:latin typeface="Palatino Linotype" panose="02040502050505030304" pitchFamily="18" charset="0"/>
                <a:ea typeface="Calibri" panose="020F0502020204030204" pitchFamily="34" charset="0"/>
                <a:cs typeface="Times New Roman" panose="02020603050405020304" pitchFamily="18" charset="0"/>
              </a:rPr>
              <a:t>tema di danno non patrimoniale, il pregiudizio patito dai prossimi congiunti della vittima </a:t>
            </a:r>
            <a:r>
              <a:rPr lang="it-IT" sz="1800" kern="100" dirty="0">
                <a:effectLst/>
                <a:latin typeface="Palatino Linotype" panose="02040502050505030304" pitchFamily="18" charset="0"/>
                <a:ea typeface="Calibri" panose="020F0502020204030204" pitchFamily="34" charset="0"/>
                <a:cs typeface="Times New Roman" panose="02020603050405020304" pitchFamily="18" charset="0"/>
              </a:rPr>
              <a:t>va allegato, ma </a:t>
            </a:r>
            <a:r>
              <a:rPr lang="it-IT" sz="1800" kern="100" dirty="0">
                <a:effectLst/>
                <a:highlight>
                  <a:srgbClr val="FFFF00"/>
                </a:highlight>
                <a:latin typeface="Palatino Linotype" panose="02040502050505030304" pitchFamily="18" charset="0"/>
                <a:ea typeface="Calibri" panose="020F0502020204030204" pitchFamily="34" charset="0"/>
                <a:cs typeface="Times New Roman" panose="02020603050405020304" pitchFamily="18" charset="0"/>
              </a:rPr>
              <a:t>può essere provato anche a mezzo di presunzioni semplici e massime di comune esperienza, dato che l'esistenza stessa del rapporto di parentela fa presumere la sofferenza del familiare superstite</a:t>
            </a:r>
            <a:r>
              <a:rPr lang="it-IT" sz="1800" kern="100" dirty="0">
                <a:effectLst/>
                <a:latin typeface="Palatino Linotype" panose="02040502050505030304" pitchFamily="18" charset="0"/>
                <a:ea typeface="Calibri" panose="020F0502020204030204" pitchFamily="34" charset="0"/>
                <a:cs typeface="Times New Roman" panose="02020603050405020304" pitchFamily="18" charset="0"/>
              </a:rPr>
              <a:t>, ferma restando la possibilità, per la controparte, di dedurre e dimostrare l'assenza di un legame affettivo, perché la sussistenza del predetto pregiudizio, in quanto solo presunto, </a:t>
            </a:r>
            <a:r>
              <a:rPr lang="it-IT" sz="1800" kern="100" dirty="0">
                <a:effectLst/>
                <a:highlight>
                  <a:srgbClr val="FFFF00"/>
                </a:highlight>
                <a:latin typeface="Palatino Linotype" panose="02040502050505030304" pitchFamily="18" charset="0"/>
                <a:ea typeface="Calibri" panose="020F0502020204030204" pitchFamily="34" charset="0"/>
                <a:cs typeface="Times New Roman" panose="02020603050405020304" pitchFamily="18" charset="0"/>
              </a:rPr>
              <a:t>può essere esclusa dalla prova contraria, a differenza del cd. "danno in re </a:t>
            </a:r>
            <a:r>
              <a:rPr lang="it-IT" sz="1800" kern="100" dirty="0" err="1">
                <a:effectLst/>
                <a:highlight>
                  <a:srgbClr val="FFFF00"/>
                </a:highlight>
                <a:latin typeface="Palatino Linotype" panose="02040502050505030304" pitchFamily="18" charset="0"/>
                <a:ea typeface="Calibri" panose="020F0502020204030204" pitchFamily="34" charset="0"/>
                <a:cs typeface="Times New Roman" panose="02020603050405020304" pitchFamily="18" charset="0"/>
              </a:rPr>
              <a:t>ipsa</a:t>
            </a:r>
            <a:r>
              <a:rPr lang="it-IT" sz="1800" kern="100" dirty="0">
                <a:effectLst/>
                <a:highlight>
                  <a:srgbClr val="FFFF00"/>
                </a:highlight>
                <a:latin typeface="Palatino Linotype" panose="02040502050505030304" pitchFamily="18" charset="0"/>
                <a:ea typeface="Calibri" panose="020F0502020204030204" pitchFamily="34" charset="0"/>
                <a:cs typeface="Times New Roman" panose="02020603050405020304" pitchFamily="18" charset="0"/>
              </a:rPr>
              <a:t>", che sorge per il solo verificarsi dei suoi presupposti senza che occorra alcuna allegazione o dimostrazione</a:t>
            </a:r>
            <a:r>
              <a:rPr lang="it-IT" sz="1800" kern="100" dirty="0">
                <a:effectLst/>
                <a:latin typeface="Palatino Linotype" panose="02040502050505030304" pitchFamily="18" charset="0"/>
                <a:ea typeface="Calibri" panose="020F0502020204030204" pitchFamily="34" charset="0"/>
                <a:cs typeface="Times New Roman" panose="02020603050405020304" pitchFamily="18" charset="0"/>
              </a:rPr>
              <a:t>. (Rigetta, CORTE D'APPELLO BOLOGNA, 29/05/2020)</a:t>
            </a:r>
          </a:p>
          <a:p>
            <a:pPr algn="just">
              <a:lnSpc>
                <a:spcPct val="120000"/>
              </a:lnSpc>
            </a:pPr>
            <a:r>
              <a:rPr lang="it-IT" sz="1800" kern="100" dirty="0">
                <a:effectLst/>
                <a:latin typeface="Palatino Linotype" panose="02040502050505030304" pitchFamily="18" charset="0"/>
                <a:ea typeface="Calibri" panose="020F0502020204030204" pitchFamily="34" charset="0"/>
                <a:cs typeface="Times New Roman" panose="02020603050405020304" pitchFamily="18" charset="0"/>
              </a:rPr>
              <a:t>Fonti:</a:t>
            </a:r>
          </a:p>
          <a:p>
            <a:pPr algn="just">
              <a:lnSpc>
                <a:spcPct val="120000"/>
              </a:lnSpc>
            </a:pPr>
            <a:r>
              <a:rPr lang="it-IT" sz="1800" kern="100" dirty="0">
                <a:effectLst/>
                <a:latin typeface="Palatino Linotype" panose="02040502050505030304" pitchFamily="18" charset="0"/>
                <a:ea typeface="Calibri" panose="020F0502020204030204" pitchFamily="34" charset="0"/>
                <a:cs typeface="Times New Roman" panose="02020603050405020304" pitchFamily="18" charset="0"/>
              </a:rPr>
              <a:t>CED Cassazione, 2022</a:t>
            </a:r>
          </a:p>
          <a:p>
            <a:pPr algn="just">
              <a:lnSpc>
                <a:spcPct val="120000"/>
              </a:lnSpc>
            </a:pPr>
            <a:r>
              <a:rPr lang="it-IT" sz="1800" kern="100" dirty="0">
                <a:effectLst/>
                <a:latin typeface="Palatino Linotype" panose="02040502050505030304" pitchFamily="18" charset="0"/>
                <a:ea typeface="Calibri" panose="020F0502020204030204" pitchFamily="34" charset="0"/>
                <a:cs typeface="Times New Roman" panose="02020603050405020304" pitchFamily="18" charset="0"/>
              </a:rPr>
              <a:t>Danno e Resp., 2023, 2, 195, nota di BARBERIO</a:t>
            </a:r>
          </a:p>
          <a:p>
            <a:endParaRPr lang="it-IT" dirty="0"/>
          </a:p>
        </p:txBody>
      </p:sp>
      <p:sp>
        <p:nvSpPr>
          <p:cNvPr id="4" name="Segnaposto piè di pagina 3">
            <a:extLst>
              <a:ext uri="{FF2B5EF4-FFF2-40B4-BE49-F238E27FC236}">
                <a16:creationId xmlns:a16="http://schemas.microsoft.com/office/drawing/2014/main" id="{C545CA7D-86FB-2109-6C80-3A0AA3B6B178}"/>
              </a:ext>
            </a:extLst>
          </p:cNvPr>
          <p:cNvSpPr>
            <a:spLocks noGrp="1"/>
          </p:cNvSpPr>
          <p:nvPr>
            <p:ph type="ftr" sz="quarter" idx="11"/>
          </p:nvPr>
        </p:nvSpPr>
        <p:spPr/>
        <p:txBody>
          <a:bodyPr/>
          <a:lstStyle/>
          <a:p>
            <a:pPr algn="l"/>
            <a:r>
              <a:rPr lang="it-IT" sz="900" i="1" dirty="0">
                <a:solidFill>
                  <a:schemeClr val="bg2">
                    <a:lumMod val="50000"/>
                  </a:schemeClr>
                </a:solidFill>
              </a:rPr>
              <a:t>Avv. Guerino Gazzella</a:t>
            </a:r>
          </a:p>
        </p:txBody>
      </p:sp>
      <p:sp>
        <p:nvSpPr>
          <p:cNvPr id="5" name="Segnaposto numero diapositiva 4">
            <a:extLst>
              <a:ext uri="{FF2B5EF4-FFF2-40B4-BE49-F238E27FC236}">
                <a16:creationId xmlns:a16="http://schemas.microsoft.com/office/drawing/2014/main" id="{10D5C918-6408-62C3-68C4-BF7DA1F6DB36}"/>
              </a:ext>
            </a:extLst>
          </p:cNvPr>
          <p:cNvSpPr>
            <a:spLocks noGrp="1"/>
          </p:cNvSpPr>
          <p:nvPr>
            <p:ph type="sldNum" sz="quarter" idx="12"/>
          </p:nvPr>
        </p:nvSpPr>
        <p:spPr/>
        <p:txBody>
          <a:bodyPr/>
          <a:lstStyle/>
          <a:p>
            <a:fld id="{AE76566D-D494-401F-9F77-0D637DF245BB}" type="slidenum">
              <a:rPr lang="it-IT" smtClean="0"/>
              <a:pPr/>
              <a:t>28</a:t>
            </a:fld>
            <a:endParaRPr lang="it-IT"/>
          </a:p>
        </p:txBody>
      </p:sp>
    </p:spTree>
    <p:extLst>
      <p:ext uri="{BB962C8B-B14F-4D97-AF65-F5344CB8AC3E}">
        <p14:creationId xmlns:p14="http://schemas.microsoft.com/office/powerpoint/2010/main" val="149831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17801B-E997-198F-E5E6-73274C2F7A1B}"/>
              </a:ext>
            </a:extLst>
          </p:cNvPr>
          <p:cNvSpPr>
            <a:spLocks noGrp="1"/>
          </p:cNvSpPr>
          <p:nvPr>
            <p:ph type="title"/>
          </p:nvPr>
        </p:nvSpPr>
        <p:spPr>
          <a:xfrm>
            <a:off x="822959" y="260649"/>
            <a:ext cx="7543801" cy="1080120"/>
          </a:xfrm>
        </p:spPr>
        <p:txBody>
          <a:bodyPr>
            <a:normAutofit fontScale="90000"/>
          </a:bodyPr>
          <a:lstStyle/>
          <a:p>
            <a:r>
              <a:rPr lang="it-IT" sz="2000" kern="100" dirty="0">
                <a:effectLst/>
                <a:latin typeface="Palatino Linotype" panose="02040502050505030304" pitchFamily="18" charset="0"/>
                <a:ea typeface="Calibri" panose="020F0502020204030204" pitchFamily="34" charset="0"/>
                <a:cs typeface="Times New Roman" panose="02020603050405020304" pitchFamily="18" charset="0"/>
              </a:rPr>
              <a:t>Cass. civ., Sez. III, Sentenza, 30/08/2022, n. 25541 (</a:t>
            </a:r>
            <a:r>
              <a:rPr lang="it-IT" sz="2000" kern="100" dirty="0" err="1">
                <a:effectLst/>
                <a:latin typeface="Palatino Linotype" panose="02040502050505030304" pitchFamily="18" charset="0"/>
                <a:ea typeface="Calibri" panose="020F0502020204030204" pitchFamily="34" charset="0"/>
                <a:cs typeface="Times New Roman" panose="02020603050405020304" pitchFamily="18" charset="0"/>
              </a:rPr>
              <a:t>rv</a:t>
            </a:r>
            <a:r>
              <a:rPr lang="it-IT" sz="2000" kern="100" dirty="0">
                <a:effectLst/>
                <a:latin typeface="Palatino Linotype" panose="02040502050505030304" pitchFamily="18" charset="0"/>
                <a:ea typeface="Calibri" panose="020F0502020204030204" pitchFamily="34" charset="0"/>
                <a:cs typeface="Times New Roman" panose="02020603050405020304" pitchFamily="18" charset="0"/>
              </a:rPr>
              <a:t>. 665444-01) - 				</a:t>
            </a:r>
            <a:r>
              <a:rPr lang="it-IT" sz="2000" b="1" i="1" kern="100" dirty="0">
                <a:effectLst/>
                <a:latin typeface="Palatino Linotype" panose="02040502050505030304" pitchFamily="18" charset="0"/>
                <a:ea typeface="Calibri" panose="020F0502020204030204" pitchFamily="34" charset="0"/>
                <a:cs typeface="Times New Roman" panose="02020603050405020304" pitchFamily="18" charset="0"/>
              </a:rPr>
              <a:t>APPROFONDIMENTO</a:t>
            </a:r>
            <a:br>
              <a:rPr lang="it-IT" sz="4800" kern="1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36CFE7CC-9694-5DC8-51A3-FBD4777B5DCC}"/>
              </a:ext>
            </a:extLst>
          </p:cNvPr>
          <p:cNvSpPr>
            <a:spLocks noGrp="1"/>
          </p:cNvSpPr>
          <p:nvPr>
            <p:ph idx="1"/>
          </p:nvPr>
        </p:nvSpPr>
        <p:spPr>
          <a:xfrm>
            <a:off x="822959" y="908720"/>
            <a:ext cx="7437762" cy="4680519"/>
          </a:xfrm>
        </p:spPr>
        <p:txBody>
          <a:bodyPr>
            <a:normAutofit fontScale="25000" lnSpcReduction="20000"/>
          </a:bodyPr>
          <a:lstStyle/>
          <a:p>
            <a:pPr algn="just">
              <a:lnSpc>
                <a:spcPct val="150000"/>
              </a:lnSpc>
            </a:pPr>
            <a:r>
              <a:rPr lang="it-IT" sz="4000" dirty="0">
                <a:solidFill>
                  <a:srgbClr val="000000"/>
                </a:solidFill>
                <a:effectLst/>
                <a:latin typeface="Palatino Linotype" panose="02040502050505030304" pitchFamily="18" charset="0"/>
                <a:ea typeface="Times New Roman" panose="02020603050405020304" pitchFamily="18" charset="0"/>
              </a:rPr>
              <a:t>Come noto, a fronte della morte o di una gravissima menomazione dell'integrità psicofisica di un soggetto causata da un fatto illecito di un terzo, </a:t>
            </a:r>
            <a:r>
              <a:rPr lang="it-IT" sz="4000" dirty="0">
                <a:solidFill>
                  <a:srgbClr val="000000"/>
                </a:solidFill>
                <a:effectLst/>
                <a:highlight>
                  <a:srgbClr val="FFFF00"/>
                </a:highlight>
                <a:latin typeface="Palatino Linotype" panose="02040502050505030304" pitchFamily="18" charset="0"/>
                <a:ea typeface="Times New Roman" panose="02020603050405020304" pitchFamily="18" charset="0"/>
              </a:rPr>
              <a:t>il nostro ordinamento riconosce ai parenti del danneggiato un danno iure proprio, di carattere patrimoniale e non patrimoniale, per la sofferenza patita in conseguenza all'irreversibile venir meno del godimento del rapporto parentale con il congiunto</a:t>
            </a:r>
            <a:r>
              <a:rPr lang="it-IT" sz="4000" dirty="0">
                <a:solidFill>
                  <a:srgbClr val="000000"/>
                </a:solidFill>
                <a:effectLst/>
                <a:latin typeface="Palatino Linotype" panose="02040502050505030304" pitchFamily="18" charset="0"/>
                <a:ea typeface="Times New Roman" panose="02020603050405020304" pitchFamily="18" charset="0"/>
              </a:rPr>
              <a:t>. </a:t>
            </a:r>
            <a:endParaRPr lang="it-IT" sz="4000" dirty="0">
              <a:effectLst/>
              <a:latin typeface="Palatino Linotype" panose="02040502050505030304" pitchFamily="18" charset="0"/>
              <a:ea typeface="Times New Roman" panose="02020603050405020304" pitchFamily="18" charset="0"/>
            </a:endParaRPr>
          </a:p>
          <a:p>
            <a:pPr algn="just">
              <a:lnSpc>
                <a:spcPct val="150000"/>
              </a:lnSpc>
            </a:pPr>
            <a:r>
              <a:rPr lang="it-IT" sz="4000" dirty="0">
                <a:solidFill>
                  <a:srgbClr val="000000"/>
                </a:solidFill>
                <a:effectLst/>
                <a:latin typeface="Palatino Linotype" panose="02040502050505030304" pitchFamily="18" charset="0"/>
                <a:ea typeface="Times New Roman" panose="02020603050405020304" pitchFamily="18" charset="0"/>
              </a:rPr>
              <a:t>Tale voce risarcitoria intende ristorare il familiare dal </a:t>
            </a:r>
            <a:r>
              <a:rPr lang="it-IT" sz="4000" dirty="0">
                <a:solidFill>
                  <a:srgbClr val="000000"/>
                </a:solidFill>
                <a:effectLst/>
                <a:highlight>
                  <a:srgbClr val="FFFF00"/>
                </a:highlight>
                <a:latin typeface="Palatino Linotype" panose="02040502050505030304" pitchFamily="18" charset="0"/>
                <a:ea typeface="Times New Roman" panose="02020603050405020304" pitchFamily="18" charset="0"/>
              </a:rPr>
              <a:t>pregiudizio subito sotto il duplice profilo morale, consistente nella sofferenza psichica che questi è costretto a sopportare a causa dell’impossibilità d proseguire il proprio rapporto di comunanza familiare, e dinamico-relazionale, quale sconvolgimento di vita destinato ad accompagnare l'intera esistenza del soggetto che l'ha subita</a:t>
            </a:r>
            <a:r>
              <a:rPr lang="it-IT" sz="4000" dirty="0">
                <a:solidFill>
                  <a:srgbClr val="000000"/>
                </a:solidFill>
                <a:effectLst/>
                <a:latin typeface="Palatino Linotype" panose="02040502050505030304" pitchFamily="18" charset="0"/>
                <a:ea typeface="Times New Roman" panose="02020603050405020304" pitchFamily="18" charset="0"/>
              </a:rPr>
              <a:t> (Cass. civ. sez. III n. 28989 dell'11 novembre 2019). </a:t>
            </a:r>
            <a:endParaRPr lang="it-IT" sz="4000" dirty="0">
              <a:effectLst/>
              <a:latin typeface="Palatino Linotype" panose="02040502050505030304" pitchFamily="18" charset="0"/>
              <a:ea typeface="Times New Roman" panose="02020603050405020304" pitchFamily="18" charset="0"/>
            </a:endParaRPr>
          </a:p>
          <a:p>
            <a:pPr algn="just">
              <a:lnSpc>
                <a:spcPct val="150000"/>
              </a:lnSpc>
            </a:pPr>
            <a:r>
              <a:rPr lang="it-IT" sz="4000" dirty="0">
                <a:solidFill>
                  <a:srgbClr val="000000"/>
                </a:solidFill>
                <a:effectLst/>
                <a:highlight>
                  <a:srgbClr val="FFFF00"/>
                </a:highlight>
                <a:latin typeface="Palatino Linotype" panose="02040502050505030304" pitchFamily="18" charset="0"/>
                <a:ea typeface="Times New Roman" panose="02020603050405020304" pitchFamily="18" charset="0"/>
              </a:rPr>
              <a:t>Quanto alla prova del danno, non v'è dubbio che, in linea generale, spetti alla vittima dell'illecito altrui dimostrare i fatti costitutivi della propria pretesa e, dunque, l'esistenza del pregiudizio subito</a:t>
            </a:r>
            <a:r>
              <a:rPr lang="it-IT" sz="4000" dirty="0">
                <a:solidFill>
                  <a:srgbClr val="000000"/>
                </a:solidFill>
                <a:effectLst/>
                <a:latin typeface="Palatino Linotype" panose="02040502050505030304" pitchFamily="18" charset="0"/>
                <a:ea typeface="Times New Roman" panose="02020603050405020304" pitchFamily="18" charset="0"/>
              </a:rPr>
              <a:t>: onere di allegazione che in alcuni casi </a:t>
            </a:r>
            <a:r>
              <a:rPr lang="it-IT" sz="4000" dirty="0" err="1">
                <a:solidFill>
                  <a:srgbClr val="000000"/>
                </a:solidFill>
                <a:effectLst/>
                <a:latin typeface="Palatino Linotype" panose="02040502050505030304" pitchFamily="18" charset="0"/>
                <a:ea typeface="Times New Roman" panose="02020603050405020304" pitchFamily="18" charset="0"/>
              </a:rPr>
              <a:t>potra</a:t>
            </a:r>
            <a:r>
              <a:rPr lang="it-IT" sz="4000" dirty="0">
                <a:solidFill>
                  <a:srgbClr val="000000"/>
                </a:solidFill>
                <a:effectLst/>
                <a:latin typeface="Palatino Linotype" panose="02040502050505030304" pitchFamily="18" charset="0"/>
                <a:ea typeface="Times New Roman" panose="02020603050405020304" pitchFamily="18" charset="0"/>
              </a:rPr>
              <a:t>̀ essere soddisfatto anche ricorrendo a presunzioni semplici e massime di comune esperienza. </a:t>
            </a:r>
            <a:endParaRPr lang="it-IT" sz="4000" dirty="0">
              <a:effectLst/>
              <a:latin typeface="Palatino Linotype" panose="02040502050505030304" pitchFamily="18" charset="0"/>
              <a:ea typeface="Times New Roman" panose="02020603050405020304" pitchFamily="18" charset="0"/>
            </a:endParaRPr>
          </a:p>
          <a:p>
            <a:pPr algn="just">
              <a:lnSpc>
                <a:spcPct val="150000"/>
              </a:lnSpc>
            </a:pPr>
            <a:r>
              <a:rPr lang="it-IT" sz="4000" dirty="0">
                <a:solidFill>
                  <a:srgbClr val="000000"/>
                </a:solidFill>
                <a:effectLst/>
                <a:latin typeface="Palatino Linotype" panose="02040502050505030304" pitchFamily="18" charset="0"/>
                <a:ea typeface="Times New Roman" panose="02020603050405020304" pitchFamily="18" charset="0"/>
              </a:rPr>
              <a:t>Ebbene, </a:t>
            </a:r>
            <a:r>
              <a:rPr lang="it-IT" sz="4000" dirty="0">
                <a:solidFill>
                  <a:srgbClr val="000000"/>
                </a:solidFill>
                <a:effectLst/>
                <a:highlight>
                  <a:srgbClr val="FFFF00"/>
                </a:highlight>
                <a:latin typeface="Palatino Linotype" panose="02040502050505030304" pitchFamily="18" charset="0"/>
                <a:ea typeface="Times New Roman" panose="02020603050405020304" pitchFamily="18" charset="0"/>
              </a:rPr>
              <a:t>nel caso di morte di un prossimo congiunto </a:t>
            </a:r>
            <a:r>
              <a:rPr lang="it-IT" sz="4000" dirty="0">
                <a:solidFill>
                  <a:srgbClr val="000000"/>
                </a:solidFill>
                <a:effectLst/>
                <a:latin typeface="Palatino Linotype" panose="02040502050505030304" pitchFamily="18" charset="0"/>
                <a:ea typeface="Times New Roman" panose="02020603050405020304" pitchFamily="18" charset="0"/>
              </a:rPr>
              <a:t>(coniuge, genitore, figlio, fratello), è orientamento unanime di questa Corte </a:t>
            </a:r>
            <a:r>
              <a:rPr lang="it-IT" sz="4000" dirty="0">
                <a:solidFill>
                  <a:srgbClr val="000000"/>
                </a:solidFill>
                <a:effectLst/>
                <a:highlight>
                  <a:srgbClr val="FFFF00"/>
                </a:highlight>
                <a:latin typeface="Palatino Linotype" panose="02040502050505030304" pitchFamily="18" charset="0"/>
                <a:ea typeface="Times New Roman" panose="02020603050405020304" pitchFamily="18" charset="0"/>
              </a:rPr>
              <a:t>che l'esistenza stessa del rapporto di parentela faccia presumere, secondo l' id </a:t>
            </a:r>
            <a:r>
              <a:rPr lang="it-IT" sz="4000" dirty="0" err="1">
                <a:solidFill>
                  <a:srgbClr val="000000"/>
                </a:solidFill>
                <a:effectLst/>
                <a:highlight>
                  <a:srgbClr val="FFFF00"/>
                </a:highlight>
                <a:latin typeface="Palatino Linotype" panose="02040502050505030304" pitchFamily="18" charset="0"/>
                <a:ea typeface="Times New Roman" panose="02020603050405020304" pitchFamily="18" charset="0"/>
              </a:rPr>
              <a:t>quod</a:t>
            </a:r>
            <a:r>
              <a:rPr lang="it-IT" sz="4000" dirty="0">
                <a:solidFill>
                  <a:srgbClr val="000000"/>
                </a:solidFill>
                <a:effectLst/>
                <a:highlight>
                  <a:srgbClr val="FFFF00"/>
                </a:highlight>
                <a:latin typeface="Palatino Linotype" panose="02040502050505030304" pitchFamily="18" charset="0"/>
                <a:ea typeface="Times New Roman" panose="02020603050405020304" pitchFamily="18" charset="0"/>
              </a:rPr>
              <a:t> </a:t>
            </a:r>
            <a:r>
              <a:rPr lang="it-IT" sz="4000" dirty="0" err="1">
                <a:solidFill>
                  <a:srgbClr val="000000"/>
                </a:solidFill>
                <a:effectLst/>
                <a:highlight>
                  <a:srgbClr val="FFFF00"/>
                </a:highlight>
                <a:latin typeface="Palatino Linotype" panose="02040502050505030304" pitchFamily="18" charset="0"/>
                <a:ea typeface="Times New Roman" panose="02020603050405020304" pitchFamily="18" charset="0"/>
              </a:rPr>
              <a:t>plerumque</a:t>
            </a:r>
            <a:r>
              <a:rPr lang="it-IT" sz="4000" dirty="0">
                <a:solidFill>
                  <a:srgbClr val="000000"/>
                </a:solidFill>
                <a:effectLst/>
                <a:highlight>
                  <a:srgbClr val="FFFF00"/>
                </a:highlight>
                <a:latin typeface="Palatino Linotype" panose="02040502050505030304" pitchFamily="18" charset="0"/>
                <a:ea typeface="Times New Roman" panose="02020603050405020304" pitchFamily="18" charset="0"/>
              </a:rPr>
              <a:t> </a:t>
            </a:r>
            <a:r>
              <a:rPr lang="it-IT" sz="4000" dirty="0" err="1">
                <a:solidFill>
                  <a:srgbClr val="000000"/>
                </a:solidFill>
                <a:effectLst/>
                <a:highlight>
                  <a:srgbClr val="FFFF00"/>
                </a:highlight>
                <a:latin typeface="Palatino Linotype" panose="02040502050505030304" pitchFamily="18" charset="0"/>
                <a:ea typeface="Times New Roman" panose="02020603050405020304" pitchFamily="18" charset="0"/>
              </a:rPr>
              <a:t>accidit</a:t>
            </a:r>
            <a:r>
              <a:rPr lang="it-IT" sz="4000" dirty="0">
                <a:solidFill>
                  <a:srgbClr val="000000"/>
                </a:solidFill>
                <a:effectLst/>
                <a:highlight>
                  <a:srgbClr val="FFFF00"/>
                </a:highlight>
                <a:latin typeface="Palatino Linotype" panose="02040502050505030304" pitchFamily="18" charset="0"/>
                <a:ea typeface="Times New Roman" panose="02020603050405020304" pitchFamily="18" charset="0"/>
              </a:rPr>
              <a:t>, la sofferenza del familiare superstite</a:t>
            </a:r>
            <a:r>
              <a:rPr lang="it-IT" sz="4000" dirty="0">
                <a:solidFill>
                  <a:srgbClr val="000000"/>
                </a:solidFill>
                <a:effectLst/>
                <a:latin typeface="Palatino Linotype" panose="02040502050505030304" pitchFamily="18" charset="0"/>
                <a:ea typeface="Times New Roman" panose="02020603050405020304" pitchFamily="18" charset="0"/>
              </a:rPr>
              <a:t>, giacchè tale conseguenza è per comune esperienza e, di norma, connaturale all'essere umano (Cass. civ. sez. III n. 11212 del 24 aprile 2019; Cass. civ. sez. III n. 31950 dell'11 dicembre 2018; Cass. civ. sez. III n. 12146 del 14 giugno 2016). </a:t>
            </a:r>
            <a:endParaRPr lang="it-IT" sz="4000" dirty="0">
              <a:effectLst/>
              <a:latin typeface="Palatino Linotype" panose="02040502050505030304" pitchFamily="18" charset="0"/>
              <a:ea typeface="Times New Roman" panose="02020603050405020304" pitchFamily="18" charset="0"/>
            </a:endParaRPr>
          </a:p>
          <a:p>
            <a:pPr algn="just">
              <a:lnSpc>
                <a:spcPct val="150000"/>
              </a:lnSpc>
            </a:pPr>
            <a:r>
              <a:rPr lang="it-IT" sz="4000" dirty="0">
                <a:solidFill>
                  <a:srgbClr val="000000"/>
                </a:solidFill>
                <a:effectLst/>
                <a:latin typeface="Palatino Linotype" panose="02040502050505030304" pitchFamily="18" charset="0"/>
                <a:ea typeface="Times New Roman" panose="02020603050405020304" pitchFamily="18" charset="0"/>
              </a:rPr>
              <a:t>Naturalmente, trattandosi di una </a:t>
            </a:r>
            <a:r>
              <a:rPr lang="it-IT" sz="4000" dirty="0" err="1">
                <a:solidFill>
                  <a:srgbClr val="000000"/>
                </a:solidFill>
                <a:effectLst/>
                <a:latin typeface="Palatino Linotype" panose="02040502050505030304" pitchFamily="18" charset="0"/>
                <a:ea typeface="Times New Roman" panose="02020603050405020304" pitchFamily="18" charset="0"/>
              </a:rPr>
              <a:t>praesumptio</a:t>
            </a:r>
            <a:r>
              <a:rPr lang="it-IT" sz="4000" dirty="0">
                <a:solidFill>
                  <a:srgbClr val="000000"/>
                </a:solidFill>
                <a:effectLst/>
                <a:latin typeface="Palatino Linotype" panose="02040502050505030304" pitchFamily="18" charset="0"/>
                <a:ea typeface="Times New Roman" panose="02020603050405020304" pitchFamily="18" charset="0"/>
              </a:rPr>
              <a:t> </a:t>
            </a:r>
            <a:r>
              <a:rPr lang="it-IT" sz="4000" dirty="0" err="1">
                <a:solidFill>
                  <a:srgbClr val="000000"/>
                </a:solidFill>
                <a:effectLst/>
                <a:latin typeface="Palatino Linotype" panose="02040502050505030304" pitchFamily="18" charset="0"/>
                <a:ea typeface="Times New Roman" panose="02020603050405020304" pitchFamily="18" charset="0"/>
              </a:rPr>
              <a:t>hominis</a:t>
            </a:r>
            <a:r>
              <a:rPr lang="it-IT" sz="4000" dirty="0">
                <a:solidFill>
                  <a:srgbClr val="000000"/>
                </a:solidFill>
                <a:effectLst/>
                <a:latin typeface="Palatino Linotype" panose="02040502050505030304" pitchFamily="18" charset="0"/>
                <a:ea typeface="Times New Roman" panose="02020603050405020304" pitchFamily="18" charset="0"/>
              </a:rPr>
              <a:t> </a:t>
            </a:r>
            <a:r>
              <a:rPr lang="it-IT" sz="4000" dirty="0" err="1">
                <a:solidFill>
                  <a:srgbClr val="000000"/>
                </a:solidFill>
                <a:effectLst/>
                <a:latin typeface="Palatino Linotype" panose="02040502050505030304" pitchFamily="18" charset="0"/>
                <a:ea typeface="Times New Roman" panose="02020603050405020304" pitchFamily="18" charset="0"/>
              </a:rPr>
              <a:t>sara</a:t>
            </a:r>
            <a:r>
              <a:rPr lang="it-IT" sz="4000" dirty="0">
                <a:solidFill>
                  <a:srgbClr val="000000"/>
                </a:solidFill>
                <a:effectLst/>
                <a:latin typeface="Palatino Linotype" panose="02040502050505030304" pitchFamily="18" charset="0"/>
                <a:ea typeface="Times New Roman" panose="02020603050405020304" pitchFamily="18" charset="0"/>
              </a:rPr>
              <a:t>̀ sempre possibile per il convenuto dedurre e provare l'esistenza di circostanze concrete dimostrative dell'assenza di un legame affettivo tra vittima e superstite (Cass. civ. sez. VI - 3 n. 3767 del 15 febbraio 2.018). </a:t>
            </a:r>
            <a:endParaRPr lang="it-IT" sz="4000" dirty="0">
              <a:effectLst/>
              <a:latin typeface="Palatino Linotype" panose="02040502050505030304" pitchFamily="18" charset="0"/>
              <a:ea typeface="Times New Roman" panose="02020603050405020304" pitchFamily="18" charset="0"/>
            </a:endParaRPr>
          </a:p>
          <a:p>
            <a:pPr algn="just">
              <a:lnSpc>
                <a:spcPct val="150000"/>
              </a:lnSpc>
            </a:pPr>
            <a:r>
              <a:rPr lang="it-IT" sz="4000" dirty="0">
                <a:solidFill>
                  <a:srgbClr val="000000"/>
                </a:solidFill>
                <a:effectLst/>
                <a:latin typeface="Palatino Linotype" panose="02040502050505030304" pitchFamily="18" charset="0"/>
                <a:ea typeface="Times New Roman" panose="02020603050405020304" pitchFamily="18" charset="0"/>
              </a:rPr>
              <a:t>La Corte d'appello, dunque, ha correttamente richiamato ed applicato l'insegnamento di questa Corte ritenendo che il fatto illecito costituito dalla uccisione del congiunto abbia dato luogo ad un danno non patrimoniale presunto, consistente nella perdita del rapporto parentale, allorché ha colpito soggetti (i figli del G.), legati da uno stretto vincolo di parentela, </a:t>
            </a:r>
            <a:r>
              <a:rPr lang="it-IT" sz="4000" dirty="0">
                <a:solidFill>
                  <a:srgbClr val="000000"/>
                </a:solidFill>
                <a:effectLst/>
                <a:highlight>
                  <a:srgbClr val="FFFF00"/>
                </a:highlight>
                <a:latin typeface="Palatino Linotype" panose="02040502050505030304" pitchFamily="18" charset="0"/>
                <a:ea typeface="Times New Roman" panose="02020603050405020304" pitchFamily="18" charset="0"/>
              </a:rPr>
              <a:t>la cui estinzione lede il diritto all' intangibilità della sfera degli affetti reciproci e della scambievole solidarietà che caratterizza la vita familiare nucleare</a:t>
            </a:r>
            <a:r>
              <a:rPr lang="it-IT" sz="4000" dirty="0">
                <a:solidFill>
                  <a:srgbClr val="000000"/>
                </a:solidFill>
                <a:effectLst/>
                <a:latin typeface="Palatino Linotype" panose="02040502050505030304" pitchFamily="18" charset="0"/>
                <a:ea typeface="Times New Roman" panose="02020603050405020304" pitchFamily="18" charset="0"/>
              </a:rPr>
              <a:t>.</a:t>
            </a:r>
            <a:endParaRPr lang="it-IT" sz="4000" dirty="0">
              <a:effectLst/>
              <a:latin typeface="Palatino Linotype" panose="02040502050505030304" pitchFamily="18" charset="0"/>
              <a:ea typeface="Times New Roman" panose="02020603050405020304" pitchFamily="18" charset="0"/>
            </a:endParaRPr>
          </a:p>
          <a:p>
            <a:pPr algn="just">
              <a:lnSpc>
                <a:spcPct val="150000"/>
              </a:lnSpc>
            </a:pPr>
            <a:r>
              <a:rPr lang="it-IT" sz="4000" dirty="0">
                <a:solidFill>
                  <a:srgbClr val="000000"/>
                </a:solidFill>
                <a:effectLst/>
                <a:latin typeface="Palatino Linotype" panose="02040502050505030304" pitchFamily="18" charset="0"/>
                <a:ea typeface="Times New Roman" panose="02020603050405020304" pitchFamily="18" charset="0"/>
              </a:rPr>
              <a:t> </a:t>
            </a:r>
            <a:endParaRPr lang="it-IT" sz="4000" dirty="0">
              <a:effectLst/>
              <a:latin typeface="Times New Roman" panose="02020603050405020304" pitchFamily="18" charset="0"/>
              <a:ea typeface="Times New Roman" panose="02020603050405020304" pitchFamily="18" charset="0"/>
            </a:endParaRPr>
          </a:p>
          <a:p>
            <a:r>
              <a:rPr lang="it-IT"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it-IT" dirty="0"/>
          </a:p>
        </p:txBody>
      </p:sp>
      <p:sp>
        <p:nvSpPr>
          <p:cNvPr id="4" name="Segnaposto piè di pagina 3">
            <a:extLst>
              <a:ext uri="{FF2B5EF4-FFF2-40B4-BE49-F238E27FC236}">
                <a16:creationId xmlns:a16="http://schemas.microsoft.com/office/drawing/2014/main" id="{C4DFF626-7F1E-1BF4-11A4-3D895D889A6A}"/>
              </a:ext>
            </a:extLst>
          </p:cNvPr>
          <p:cNvSpPr>
            <a:spLocks noGrp="1"/>
          </p:cNvSpPr>
          <p:nvPr>
            <p:ph type="ftr" sz="quarter" idx="11"/>
          </p:nvPr>
        </p:nvSpPr>
        <p:spPr/>
        <p:txBody>
          <a:bodyPr/>
          <a:lstStyle/>
          <a:p>
            <a:r>
              <a:rPr lang="it-IT" dirty="0"/>
              <a:t>AVV. GUERINO GAZZELLA</a:t>
            </a:r>
          </a:p>
        </p:txBody>
      </p:sp>
      <p:sp>
        <p:nvSpPr>
          <p:cNvPr id="5" name="Segnaposto numero diapositiva 4">
            <a:extLst>
              <a:ext uri="{FF2B5EF4-FFF2-40B4-BE49-F238E27FC236}">
                <a16:creationId xmlns:a16="http://schemas.microsoft.com/office/drawing/2014/main" id="{701DD7DE-0A21-82C5-B96E-CD2B7B863D5A}"/>
              </a:ext>
            </a:extLst>
          </p:cNvPr>
          <p:cNvSpPr>
            <a:spLocks noGrp="1"/>
          </p:cNvSpPr>
          <p:nvPr>
            <p:ph type="sldNum" sz="quarter" idx="12"/>
          </p:nvPr>
        </p:nvSpPr>
        <p:spPr/>
        <p:txBody>
          <a:bodyPr/>
          <a:lstStyle/>
          <a:p>
            <a:fld id="{AE76566D-D494-401F-9F77-0D637DF245BB}" type="slidenum">
              <a:rPr lang="it-IT" smtClean="0"/>
              <a:pPr/>
              <a:t>29</a:t>
            </a:fld>
            <a:endParaRPr lang="it-IT"/>
          </a:p>
        </p:txBody>
      </p:sp>
    </p:spTree>
    <p:extLst>
      <p:ext uri="{BB962C8B-B14F-4D97-AF65-F5344CB8AC3E}">
        <p14:creationId xmlns:p14="http://schemas.microsoft.com/office/powerpoint/2010/main" val="3630733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5632" y="1045256"/>
            <a:ext cx="7093816" cy="562074"/>
          </a:xfrm>
        </p:spPr>
        <p:txBody>
          <a:bodyPr>
            <a:noAutofit/>
          </a:bodyPr>
          <a:lstStyle/>
          <a:p>
            <a:pPr algn="ctr"/>
            <a:r>
              <a:rPr lang="it-IT" sz="4300" dirty="0">
                <a:solidFill>
                  <a:srgbClr val="FF0000"/>
                </a:solidFill>
              </a:rPr>
              <a:t>La responsabilità medica</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3</a:t>
            </a:fld>
            <a:endParaRPr lang="it-IT"/>
          </a:p>
        </p:txBody>
      </p:sp>
      <p:pic>
        <p:nvPicPr>
          <p:cNvPr id="8" name="Picture 4" descr="Pubblicazioni - Studio Legale Gazzel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6013" y="2790980"/>
            <a:ext cx="2842968" cy="3566059"/>
          </a:xfrm>
          <a:prstGeom prst="rect">
            <a:avLst/>
          </a:prstGeom>
          <a:noFill/>
          <a:extLst>
            <a:ext uri="{909E8E84-426E-40DD-AFC4-6F175D3DCCD1}">
              <a14:hiddenFill xmlns:a14="http://schemas.microsoft.com/office/drawing/2010/main">
                <a:solidFill>
                  <a:srgbClr val="FFFFFF"/>
                </a:solidFill>
              </a14:hiddenFill>
            </a:ext>
          </a:extLst>
        </p:spPr>
      </p:pic>
      <p:sp>
        <p:nvSpPr>
          <p:cNvPr id="9" name="CasellaDiTesto 8"/>
          <p:cNvSpPr txBox="1"/>
          <p:nvPr/>
        </p:nvSpPr>
        <p:spPr>
          <a:xfrm>
            <a:off x="179512" y="1781582"/>
            <a:ext cx="6408712" cy="4401205"/>
          </a:xfrm>
          <a:prstGeom prst="rect">
            <a:avLst/>
          </a:prstGeom>
          <a:noFill/>
        </p:spPr>
        <p:txBody>
          <a:bodyPr wrap="square" rtlCol="0">
            <a:spAutoFit/>
          </a:bodyPr>
          <a:lstStyle/>
          <a:p>
            <a:r>
              <a:rPr lang="it-IT" sz="2000" b="1" dirty="0"/>
              <a:t>Legge Gelli-Bianco</a:t>
            </a:r>
          </a:p>
          <a:p>
            <a:endParaRPr lang="it-IT" sz="2000" dirty="0"/>
          </a:p>
          <a:p>
            <a:r>
              <a:rPr lang="it-IT" sz="2000" dirty="0"/>
              <a:t>Legge 8 marzo 2017 n. 24 recante </a:t>
            </a:r>
            <a:r>
              <a:rPr lang="it-IT" sz="2000" b="1" i="1" dirty="0">
                <a:solidFill>
                  <a:srgbClr val="FF0000"/>
                </a:solidFill>
              </a:rPr>
              <a:t>“Disposizioni in materia di sicurezza delle cure e della persona assistita, nonché in materia di responsabilità professionale degli esercenti le professioni sanitarie”</a:t>
            </a:r>
            <a:r>
              <a:rPr lang="it-IT" sz="2000" b="1" dirty="0"/>
              <a:t>, </a:t>
            </a:r>
            <a:r>
              <a:rPr lang="it-IT" sz="2000" dirty="0"/>
              <a:t>entrata in vigore il 1 aprile 2017 ha introdotto significative novità in tema di </a:t>
            </a:r>
            <a:r>
              <a:rPr lang="it-IT" sz="2000" b="1" i="1" u="sng" dirty="0"/>
              <a:t>responsabilità medica sia in sede civile che penale</a:t>
            </a:r>
            <a:r>
              <a:rPr lang="it-IT" sz="2000" dirty="0"/>
              <a:t>. </a:t>
            </a:r>
          </a:p>
          <a:p>
            <a:r>
              <a:rPr lang="it-IT" sz="2000" dirty="0"/>
              <a:t>All’art. 1 è subito indicata la sicurezza delle cure come parte costitutiva del diritto alla salute, perseguita non solo nell’interesse dell’individuo ma anche dell’intera collettività, quindi dotata di dignità normativa in relazione alla tutela individuale, costituzionalmente riconosciuta </a:t>
            </a:r>
            <a:r>
              <a:rPr lang="it-IT" sz="2000" dirty="0">
                <a:solidFill>
                  <a:srgbClr val="FF0000"/>
                </a:solidFill>
              </a:rPr>
              <a:t>dall’art. 32 </a:t>
            </a:r>
            <a:r>
              <a:rPr lang="it-IT" sz="2000" dirty="0" err="1">
                <a:solidFill>
                  <a:srgbClr val="FF0000"/>
                </a:solidFill>
              </a:rPr>
              <a:t>Cost</a:t>
            </a:r>
            <a:r>
              <a:rPr lang="it-IT" sz="2000" dirty="0">
                <a:solidFill>
                  <a:srgbClr val="FF0000"/>
                </a:solidFill>
              </a:rPr>
              <a:t>.</a:t>
            </a:r>
          </a:p>
        </p:txBody>
      </p:sp>
      <p:pic>
        <p:nvPicPr>
          <p:cNvPr id="4" name="Immagine 3">
            <a:extLst>
              <a:ext uri="{FF2B5EF4-FFF2-40B4-BE49-F238E27FC236}">
                <a16:creationId xmlns:a16="http://schemas.microsoft.com/office/drawing/2014/main" id="{2C646B79-8B92-DA13-AA54-21A54D66BA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2679" y="205103"/>
            <a:ext cx="1869635" cy="2804453"/>
          </a:xfrm>
          <a:prstGeom prst="rect">
            <a:avLst/>
          </a:prstGeom>
        </p:spPr>
      </p:pic>
    </p:spTree>
    <p:extLst>
      <p:ext uri="{BB962C8B-B14F-4D97-AF65-F5344CB8AC3E}">
        <p14:creationId xmlns:p14="http://schemas.microsoft.com/office/powerpoint/2010/main" val="27881755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58006E-1FFC-3934-26AC-E80CB3D1F7C1}"/>
              </a:ext>
            </a:extLst>
          </p:cNvPr>
          <p:cNvSpPr>
            <a:spLocks noGrp="1"/>
          </p:cNvSpPr>
          <p:nvPr>
            <p:ph type="title"/>
          </p:nvPr>
        </p:nvSpPr>
        <p:spPr/>
        <p:txBody>
          <a:bodyPr>
            <a:normAutofit fontScale="90000"/>
          </a:bodyPr>
          <a:lstStyle/>
          <a:p>
            <a:r>
              <a:rPr lang="it-IT" sz="2000" b="1" kern="100" dirty="0">
                <a:effectLst/>
                <a:latin typeface="Palatino Linotype" panose="02040502050505030304" pitchFamily="18" charset="0"/>
                <a:ea typeface="Calibri" panose="020F0502020204030204" pitchFamily="34" charset="0"/>
                <a:cs typeface="Times New Roman" panose="02020603050405020304" pitchFamily="18" charset="0"/>
              </a:rPr>
              <a:t>RESPONSABILITA' CIVILE - Professionisti - </a:t>
            </a:r>
            <a:r>
              <a:rPr lang="it-IT" sz="2000" b="1" kern="100" dirty="0" err="1">
                <a:effectLst/>
                <a:latin typeface="Palatino Linotype" panose="02040502050505030304" pitchFamily="18" charset="0"/>
                <a:ea typeface="Calibri" panose="020F0502020204030204" pitchFamily="34" charset="0"/>
                <a:cs typeface="Times New Roman" panose="02020603050405020304" pitchFamily="18" charset="0"/>
              </a:rPr>
              <a:t>Attivita'</a:t>
            </a:r>
            <a:r>
              <a:rPr lang="it-IT" sz="2000" b="1" kern="100" dirty="0">
                <a:effectLst/>
                <a:latin typeface="Palatino Linotype" panose="02040502050505030304" pitchFamily="18" charset="0"/>
                <a:ea typeface="Calibri" panose="020F0502020204030204" pitchFamily="34" charset="0"/>
                <a:cs typeface="Times New Roman" panose="02020603050405020304" pitchFamily="18" charset="0"/>
              </a:rPr>
              <a:t> medico-chirurgica "linee guida" - Rilevanza normativa o "</a:t>
            </a:r>
            <a:r>
              <a:rPr lang="it-IT" sz="2000" b="1" kern="100" dirty="0" err="1">
                <a:effectLst/>
                <a:latin typeface="Palatino Linotype" panose="02040502050505030304" pitchFamily="18" charset="0"/>
                <a:ea typeface="Calibri" panose="020F0502020204030204" pitchFamily="34" charset="0"/>
                <a:cs typeface="Times New Roman" panose="02020603050405020304" pitchFamily="18" charset="0"/>
              </a:rPr>
              <a:t>parascriminante</a:t>
            </a:r>
            <a:r>
              <a:rPr lang="it-IT" sz="2000" b="1" kern="100" dirty="0">
                <a:effectLst/>
                <a:latin typeface="Palatino Linotype" panose="02040502050505030304" pitchFamily="18" charset="0"/>
                <a:ea typeface="Calibri" panose="020F0502020204030204" pitchFamily="34" charset="0"/>
                <a:cs typeface="Times New Roman" panose="02020603050405020304" pitchFamily="18" charset="0"/>
              </a:rPr>
              <a:t>" - Esclusione - Fondamento - Conseguenze - Fattispecie</a:t>
            </a:r>
            <a:br>
              <a:rPr lang="it-IT" sz="4800" kern="1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348F33EF-E9BC-B51D-BE6E-3179B52508BB}"/>
              </a:ext>
            </a:extLst>
          </p:cNvPr>
          <p:cNvSpPr>
            <a:spLocks noGrp="1"/>
          </p:cNvSpPr>
          <p:nvPr>
            <p:ph idx="1"/>
          </p:nvPr>
        </p:nvSpPr>
        <p:spPr>
          <a:xfrm>
            <a:off x="822960" y="1845734"/>
            <a:ext cx="7543800" cy="4031538"/>
          </a:xfrm>
        </p:spPr>
        <p:txBody>
          <a:bodyPr>
            <a:normAutofit fontScale="47500" lnSpcReduction="20000"/>
          </a:bodyPr>
          <a:lstStyle/>
          <a:p>
            <a:pPr algn="just">
              <a:lnSpc>
                <a:spcPct val="120000"/>
              </a:lnSpc>
            </a:pPr>
            <a:r>
              <a:rPr lang="it-IT" sz="2600" kern="100" dirty="0">
                <a:effectLst/>
                <a:latin typeface="Palatino Linotype" panose="02040502050505030304" pitchFamily="18" charset="0"/>
                <a:ea typeface="Calibri" panose="020F0502020204030204" pitchFamily="34" charset="0"/>
                <a:cs typeface="Times New Roman" panose="02020603050405020304" pitchFamily="18" charset="0"/>
              </a:rPr>
              <a:t>Cass. civ., Sez. III, Ordinanza, 11/12/2023, n. 34516 (</a:t>
            </a:r>
            <a:r>
              <a:rPr lang="it-IT" sz="2600" kern="100" dirty="0" err="1">
                <a:effectLst/>
                <a:latin typeface="Palatino Linotype" panose="02040502050505030304" pitchFamily="18" charset="0"/>
                <a:ea typeface="Calibri" panose="020F0502020204030204" pitchFamily="34" charset="0"/>
                <a:cs typeface="Times New Roman" panose="02020603050405020304" pitchFamily="18" charset="0"/>
              </a:rPr>
              <a:t>rv</a:t>
            </a:r>
            <a:r>
              <a:rPr lang="it-IT" sz="2600" kern="100" dirty="0">
                <a:effectLst/>
                <a:latin typeface="Palatino Linotype" panose="02040502050505030304" pitchFamily="18" charset="0"/>
                <a:ea typeface="Calibri" panose="020F0502020204030204" pitchFamily="34" charset="0"/>
                <a:cs typeface="Times New Roman" panose="02020603050405020304" pitchFamily="18" charset="0"/>
              </a:rPr>
              <a:t>. 669530-02)</a:t>
            </a:r>
          </a:p>
          <a:p>
            <a:pPr algn="just">
              <a:lnSpc>
                <a:spcPct val="120000"/>
              </a:lnSpc>
            </a:pPr>
            <a:r>
              <a:rPr lang="it-IT" sz="2600" kern="100" dirty="0">
                <a:effectLst/>
                <a:latin typeface="Palatino Linotype" panose="02040502050505030304" pitchFamily="18" charset="0"/>
                <a:ea typeface="Calibri" panose="020F0502020204030204" pitchFamily="34" charset="0"/>
                <a:cs typeface="Times New Roman" panose="02020603050405020304" pitchFamily="18" charset="0"/>
              </a:rPr>
              <a:t>SANITA' E SANITARI › Responsabilità professionale</a:t>
            </a:r>
          </a:p>
          <a:p>
            <a:pPr algn="just">
              <a:lnSpc>
                <a:spcPct val="120000"/>
              </a:lnSpc>
            </a:pPr>
            <a:r>
              <a:rPr lang="it-IT" sz="2600" kern="100" dirty="0">
                <a:effectLst/>
                <a:latin typeface="Palatino Linotype" panose="02040502050505030304" pitchFamily="18" charset="0"/>
                <a:ea typeface="Calibri" panose="020F0502020204030204" pitchFamily="34" charset="0"/>
                <a:cs typeface="Times New Roman" panose="02020603050405020304" pitchFamily="18" charset="0"/>
              </a:rPr>
              <a:t>Parti: D. c. C.</a:t>
            </a:r>
          </a:p>
          <a:p>
            <a:pPr algn="just">
              <a:lnSpc>
                <a:spcPct val="120000"/>
              </a:lnSpc>
            </a:pPr>
            <a:r>
              <a:rPr lang="it-IT" sz="2600" kern="100" dirty="0">
                <a:effectLst/>
                <a:latin typeface="Palatino Linotype" panose="02040502050505030304" pitchFamily="18" charset="0"/>
                <a:ea typeface="Calibri" panose="020F0502020204030204" pitchFamily="34" charset="0"/>
                <a:cs typeface="Times New Roman" panose="02020603050405020304" pitchFamily="18" charset="0"/>
              </a:rPr>
              <a:t>In tema di responsabilità sanitaria per attività medico-chirurgica, </a:t>
            </a:r>
            <a:r>
              <a:rPr lang="it-IT" sz="2600" kern="100" dirty="0">
                <a:effectLst/>
                <a:highlight>
                  <a:srgbClr val="FFFF00"/>
                </a:highlight>
                <a:latin typeface="Palatino Linotype" panose="02040502050505030304" pitchFamily="18" charset="0"/>
                <a:ea typeface="Calibri" panose="020F0502020204030204" pitchFamily="34" charset="0"/>
                <a:cs typeface="Times New Roman" panose="02020603050405020304" pitchFamily="18" charset="0"/>
              </a:rPr>
              <a:t>le linee guida non hanno rilevanza normativa o "</a:t>
            </a:r>
            <a:r>
              <a:rPr lang="it-IT" sz="2600" kern="100" dirty="0" err="1">
                <a:effectLst/>
                <a:highlight>
                  <a:srgbClr val="FFFF00"/>
                </a:highlight>
                <a:latin typeface="Palatino Linotype" panose="02040502050505030304" pitchFamily="18" charset="0"/>
                <a:ea typeface="Calibri" panose="020F0502020204030204" pitchFamily="34" charset="0"/>
                <a:cs typeface="Times New Roman" panose="02020603050405020304" pitchFamily="18" charset="0"/>
              </a:rPr>
              <a:t>parascriminante</a:t>
            </a:r>
            <a:r>
              <a:rPr lang="it-IT" sz="2600" kern="100" dirty="0">
                <a:effectLst/>
                <a:highlight>
                  <a:srgbClr val="FFFF00"/>
                </a:highlight>
                <a:latin typeface="Palatino Linotype" panose="02040502050505030304" pitchFamily="18" charset="0"/>
                <a:ea typeface="Calibri" panose="020F0502020204030204" pitchFamily="34" charset="0"/>
                <a:cs typeface="Times New Roman" panose="02020603050405020304" pitchFamily="18" charset="0"/>
              </a:rPr>
              <a:t>", non essendo né tassative, né vincolanti; conseguentemente, pur rappresentando un parametro utile nell'accertamento dei profili di colpa medica, esse non valgono ad eliminare la discrezionalità del giudice di valutare se le circostanze del caso concreto esigano una condotta diversa da quella prescritta nelle medesime linee guida</a:t>
            </a:r>
            <a:r>
              <a:rPr lang="it-IT" sz="2600" kern="100" dirty="0">
                <a:effectLst/>
                <a:latin typeface="Palatino Linotype" panose="02040502050505030304" pitchFamily="18" charset="0"/>
                <a:ea typeface="Calibri" panose="020F0502020204030204" pitchFamily="34" charset="0"/>
                <a:cs typeface="Times New Roman" panose="02020603050405020304" pitchFamily="18" charset="0"/>
              </a:rPr>
              <a:t>. (Nella specie, la S.C. ha confermato la sentenza con cui la Corte territoriale aveva censurato la condotta dei medici, i quali, nell'eseguire un intervento chirurgico di particolare difficoltà, avevano omesso di adottare una tecnica chirurgica, già conosciuta dalla comunità scientifica di settore, sebbene ancora non implementata nelle linee guida, che avrebbe consentire di ridurre in altissima misura il rischio della complicanza, poi in effetti intervenuta). (Cassa e decide nel merito, CORTE D'APPELLO TORINO, 02/03/2020)</a:t>
            </a:r>
          </a:p>
          <a:p>
            <a:pPr algn="just">
              <a:lnSpc>
                <a:spcPct val="120000"/>
              </a:lnSpc>
            </a:pPr>
            <a:r>
              <a:rPr lang="it-IT" sz="2600" kern="100" dirty="0">
                <a:effectLst/>
                <a:latin typeface="Palatino Linotype" panose="02040502050505030304" pitchFamily="18" charset="0"/>
                <a:ea typeface="Calibri" panose="020F0502020204030204" pitchFamily="34" charset="0"/>
                <a:cs typeface="Times New Roman" panose="02020603050405020304" pitchFamily="18" charset="0"/>
              </a:rPr>
              <a:t>Fonti:</a:t>
            </a:r>
          </a:p>
          <a:p>
            <a:pPr algn="just">
              <a:lnSpc>
                <a:spcPct val="120000"/>
              </a:lnSpc>
            </a:pPr>
            <a:r>
              <a:rPr lang="it-IT" sz="2600" kern="100" dirty="0">
                <a:effectLst/>
                <a:latin typeface="Palatino Linotype" panose="02040502050505030304" pitchFamily="18" charset="0"/>
                <a:ea typeface="Calibri" panose="020F0502020204030204" pitchFamily="34" charset="0"/>
                <a:cs typeface="Times New Roman" panose="02020603050405020304" pitchFamily="18" charset="0"/>
              </a:rPr>
              <a:t>CED Cassazione, 2023</a:t>
            </a:r>
          </a:p>
          <a:p>
            <a:pPr algn="just"/>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it-IT" dirty="0"/>
          </a:p>
        </p:txBody>
      </p:sp>
      <p:sp>
        <p:nvSpPr>
          <p:cNvPr id="4" name="Segnaposto piè di pagina 3">
            <a:extLst>
              <a:ext uri="{FF2B5EF4-FFF2-40B4-BE49-F238E27FC236}">
                <a16:creationId xmlns:a16="http://schemas.microsoft.com/office/drawing/2014/main" id="{73917C63-81E5-4507-93E4-E89347FAB366}"/>
              </a:ext>
            </a:extLst>
          </p:cNvPr>
          <p:cNvSpPr>
            <a:spLocks noGrp="1"/>
          </p:cNvSpPr>
          <p:nvPr>
            <p:ph type="ftr" sz="quarter" idx="11"/>
          </p:nvPr>
        </p:nvSpPr>
        <p:spPr/>
        <p:txBody>
          <a:bodyPr/>
          <a:lstStyle/>
          <a:p>
            <a:r>
              <a:rPr lang="it-IT" dirty="0"/>
              <a:t>AVV. GUERINO GAZZELLA</a:t>
            </a:r>
          </a:p>
        </p:txBody>
      </p:sp>
      <p:sp>
        <p:nvSpPr>
          <p:cNvPr id="5" name="Segnaposto numero diapositiva 4">
            <a:extLst>
              <a:ext uri="{FF2B5EF4-FFF2-40B4-BE49-F238E27FC236}">
                <a16:creationId xmlns:a16="http://schemas.microsoft.com/office/drawing/2014/main" id="{4ED3579E-4C2D-FBF0-75D2-E967063C1F58}"/>
              </a:ext>
            </a:extLst>
          </p:cNvPr>
          <p:cNvSpPr>
            <a:spLocks noGrp="1"/>
          </p:cNvSpPr>
          <p:nvPr>
            <p:ph type="sldNum" sz="quarter" idx="12"/>
          </p:nvPr>
        </p:nvSpPr>
        <p:spPr/>
        <p:txBody>
          <a:bodyPr/>
          <a:lstStyle/>
          <a:p>
            <a:fld id="{AE76566D-D494-401F-9F77-0D637DF245BB}" type="slidenum">
              <a:rPr lang="it-IT" smtClean="0"/>
              <a:pPr/>
              <a:t>30</a:t>
            </a:fld>
            <a:endParaRPr lang="it-IT"/>
          </a:p>
        </p:txBody>
      </p:sp>
    </p:spTree>
    <p:extLst>
      <p:ext uri="{BB962C8B-B14F-4D97-AF65-F5344CB8AC3E}">
        <p14:creationId xmlns:p14="http://schemas.microsoft.com/office/powerpoint/2010/main" val="8041949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3E2290-58B1-66E8-039A-50772E5E4D8C}"/>
              </a:ext>
            </a:extLst>
          </p:cNvPr>
          <p:cNvSpPr>
            <a:spLocks noGrp="1"/>
          </p:cNvSpPr>
          <p:nvPr>
            <p:ph type="title"/>
          </p:nvPr>
        </p:nvSpPr>
        <p:spPr>
          <a:xfrm>
            <a:off x="822960" y="286605"/>
            <a:ext cx="7543800" cy="1270188"/>
          </a:xfrm>
        </p:spPr>
        <p:txBody>
          <a:bodyPr>
            <a:normAutofit/>
          </a:bodyPr>
          <a:lstStyle/>
          <a:p>
            <a:r>
              <a:rPr lang="it-IT" sz="2000" kern="100" dirty="0">
                <a:effectLst/>
                <a:latin typeface="Palatino Linotype" panose="02040502050505030304" pitchFamily="18" charset="0"/>
                <a:ea typeface="Calibri" panose="020F0502020204030204" pitchFamily="34" charset="0"/>
                <a:cs typeface="Times New Roman" panose="02020603050405020304" pitchFamily="18" charset="0"/>
              </a:rPr>
              <a:t>DANNI IN MATERIA CIVILE E PENALE › Liquidazione e valutazione › equitativa</a:t>
            </a:r>
            <a:br>
              <a:rPr lang="it-IT" sz="4800" kern="1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A8030807-CDA6-48DD-0F2A-123B9EAF59E8}"/>
              </a:ext>
            </a:extLst>
          </p:cNvPr>
          <p:cNvSpPr>
            <a:spLocks noGrp="1"/>
          </p:cNvSpPr>
          <p:nvPr>
            <p:ph idx="1"/>
          </p:nvPr>
        </p:nvSpPr>
        <p:spPr>
          <a:xfrm>
            <a:off x="323529" y="836712"/>
            <a:ext cx="8640960" cy="5032382"/>
          </a:xfrm>
        </p:spPr>
        <p:txBody>
          <a:bodyPr>
            <a:normAutofit fontScale="25000" lnSpcReduction="20000"/>
          </a:bodyPr>
          <a:lstStyle/>
          <a:p>
            <a:pPr algn="just">
              <a:lnSpc>
                <a:spcPct val="170000"/>
              </a:lnSpc>
            </a:pPr>
            <a:r>
              <a:rPr lang="en-US" sz="5600" kern="100" dirty="0">
                <a:effectLst/>
                <a:latin typeface="Palatino Linotype" panose="02040502050505030304" pitchFamily="18" charset="0"/>
                <a:ea typeface="Calibri" panose="020F0502020204030204" pitchFamily="34" charset="0"/>
                <a:cs typeface="Times New Roman" panose="02020603050405020304" pitchFamily="18" charset="0"/>
              </a:rPr>
              <a:t>Cass. civ., Sez. III, 19/09/2023, n. 26851</a:t>
            </a:r>
            <a:endParaRPr lang="it-IT" sz="5600" kern="1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70000"/>
              </a:lnSpc>
            </a:pPr>
            <a:r>
              <a:rPr lang="it-IT" sz="5600" kern="100" dirty="0">
                <a:effectLst/>
                <a:latin typeface="Palatino Linotype" panose="02040502050505030304" pitchFamily="18" charset="0"/>
                <a:ea typeface="Calibri" panose="020F0502020204030204" pitchFamily="34" charset="0"/>
                <a:cs typeface="Times New Roman" panose="02020603050405020304" pitchFamily="18" charset="0"/>
              </a:rPr>
              <a:t>DANNI IN MATERIA CIVILE E PENALE › Danno non patrimoniale</a:t>
            </a:r>
          </a:p>
          <a:p>
            <a:pPr algn="just">
              <a:lnSpc>
                <a:spcPct val="170000"/>
              </a:lnSpc>
            </a:pPr>
            <a:r>
              <a:rPr lang="it-IT" sz="5600" kern="100" dirty="0">
                <a:effectLst/>
                <a:latin typeface="Palatino Linotype" panose="02040502050505030304" pitchFamily="18" charset="0"/>
                <a:ea typeface="Calibri" panose="020F0502020204030204" pitchFamily="34" charset="0"/>
                <a:cs typeface="Times New Roman" panose="02020603050405020304" pitchFamily="18" charset="0"/>
              </a:rPr>
              <a:t>SANITA' E SANITARI › In genere</a:t>
            </a:r>
          </a:p>
          <a:p>
            <a:pPr algn="just">
              <a:lnSpc>
                <a:spcPct val="170000"/>
              </a:lnSpc>
            </a:pPr>
            <a:r>
              <a:rPr lang="it-IT" sz="5600" kern="100" dirty="0">
                <a:effectLst/>
                <a:latin typeface="Palatino Linotype" panose="02040502050505030304" pitchFamily="18" charset="0"/>
                <a:ea typeface="Calibri" panose="020F0502020204030204" pitchFamily="34" charset="0"/>
                <a:cs typeface="Times New Roman" panose="02020603050405020304" pitchFamily="18" charset="0"/>
              </a:rPr>
              <a:t>Parti: Azienda (Omissis) c. A.A.</a:t>
            </a:r>
          </a:p>
          <a:p>
            <a:pPr algn="just">
              <a:lnSpc>
                <a:spcPct val="170000"/>
              </a:lnSpc>
            </a:pPr>
            <a:r>
              <a:rPr lang="it-IT" sz="5600" kern="100" dirty="0">
                <a:effectLst/>
                <a:latin typeface="Palatino Linotype" panose="02040502050505030304" pitchFamily="18" charset="0"/>
                <a:ea typeface="Calibri" panose="020F0502020204030204" pitchFamily="34" charset="0"/>
                <a:cs typeface="Times New Roman" panose="02020603050405020304" pitchFamily="18" charset="0"/>
              </a:rPr>
              <a:t>In materia di responsabilità medica, </a:t>
            </a:r>
            <a:r>
              <a:rPr lang="it-IT" sz="5600" kern="100" dirty="0">
                <a:effectLst/>
                <a:highlight>
                  <a:srgbClr val="FFFF00"/>
                </a:highlight>
                <a:latin typeface="Palatino Linotype" panose="02040502050505030304" pitchFamily="18" charset="0"/>
                <a:ea typeface="Calibri" panose="020F0502020204030204" pitchFamily="34" charset="0"/>
                <a:cs typeface="Times New Roman" panose="02020603050405020304" pitchFamily="18" charset="0"/>
              </a:rPr>
              <a:t>qualora la produzione di un evento dannoso risulti riconducibile alla concomitanza di una condotta umana e di una causa naturale</a:t>
            </a:r>
            <a:r>
              <a:rPr lang="it-IT" sz="5600" kern="100" dirty="0">
                <a:effectLst/>
                <a:latin typeface="Palatino Linotype" panose="02040502050505030304" pitchFamily="18" charset="0"/>
                <a:ea typeface="Calibri" panose="020F0502020204030204" pitchFamily="34" charset="0"/>
                <a:cs typeface="Times New Roman" panose="02020603050405020304" pitchFamily="18" charset="0"/>
              </a:rPr>
              <a:t>, tale ultima dovendosi ritenere lo stato patologico non riferibile alla prima, </a:t>
            </a:r>
            <a:r>
              <a:rPr lang="it-IT" sz="5600" kern="100" dirty="0">
                <a:effectLst/>
                <a:highlight>
                  <a:srgbClr val="FFFF00"/>
                </a:highlight>
                <a:latin typeface="Palatino Linotype" panose="02040502050505030304" pitchFamily="18" charset="0"/>
                <a:ea typeface="Calibri" panose="020F0502020204030204" pitchFamily="34" charset="0"/>
                <a:cs typeface="Times New Roman" panose="02020603050405020304" pitchFamily="18" charset="0"/>
              </a:rPr>
              <a:t>l'autore del fatto illecito risponde in toto, in base ai criteri di equivalenza della causalità materiale, dell'evento di danno eziologicamente riconducibile alla sua condotta</a:t>
            </a:r>
            <a:r>
              <a:rPr lang="it-IT" sz="5600" kern="100" dirty="0">
                <a:effectLst/>
                <a:latin typeface="Palatino Linotype" panose="02040502050505030304" pitchFamily="18" charset="0"/>
                <a:ea typeface="Calibri" panose="020F0502020204030204" pitchFamily="34" charset="0"/>
                <a:cs typeface="Times New Roman" panose="02020603050405020304" pitchFamily="18" charset="0"/>
              </a:rPr>
              <a:t>, a nulla rilevando l'eventuale </a:t>
            </a:r>
            <a:r>
              <a:rPr lang="it-IT" sz="5600" kern="100" dirty="0">
                <a:effectLst/>
                <a:highlight>
                  <a:srgbClr val="FFFF00"/>
                </a:highlight>
                <a:latin typeface="Palatino Linotype" panose="02040502050505030304" pitchFamily="18" charset="0"/>
                <a:ea typeface="Calibri" panose="020F0502020204030204" pitchFamily="34" charset="0"/>
                <a:cs typeface="Times New Roman" panose="02020603050405020304" pitchFamily="18" charset="0"/>
              </a:rPr>
              <a:t>efficienza concausale </a:t>
            </a:r>
            <a:r>
              <a:rPr lang="it-IT" sz="5600" kern="100" dirty="0">
                <a:effectLst/>
                <a:latin typeface="Palatino Linotype" panose="02040502050505030304" pitchFamily="18" charset="0"/>
                <a:ea typeface="Calibri" panose="020F0502020204030204" pitchFamily="34" charset="0"/>
                <a:cs typeface="Times New Roman" panose="02020603050405020304" pitchFamily="18" charset="0"/>
              </a:rPr>
              <a:t>anche dei suddetti eventi naturali, </a:t>
            </a:r>
            <a:r>
              <a:rPr lang="it-IT" sz="5600" kern="100" dirty="0">
                <a:effectLst/>
                <a:highlight>
                  <a:srgbClr val="FFFF00"/>
                </a:highlight>
                <a:latin typeface="Palatino Linotype" panose="02040502050505030304" pitchFamily="18" charset="0"/>
                <a:ea typeface="Calibri" panose="020F0502020204030204" pitchFamily="34" charset="0"/>
                <a:cs typeface="Times New Roman" panose="02020603050405020304" pitchFamily="18" charset="0"/>
              </a:rPr>
              <a:t>che possono invece rilevare, sul piano della causalità giuridica, ex art. 1223 cod. civ., ai fini della liquidazione, in chiave complessivamente equitativa, dei pregiudizi conseguenti, ascrivendo all'autore della condotta un obbligo risarcitorio che non comprenda anche le conseguenze dannose da rapportare</a:t>
            </a:r>
            <a:r>
              <a:rPr lang="it-IT" sz="5600" kern="100" dirty="0">
                <a:effectLst/>
                <a:latin typeface="Palatino Linotype" panose="02040502050505030304" pitchFamily="18" charset="0"/>
                <a:ea typeface="Calibri" panose="020F0502020204030204" pitchFamily="34" charset="0"/>
                <a:cs typeface="Times New Roman" panose="02020603050405020304" pitchFamily="18" charset="0"/>
              </a:rPr>
              <a:t>, invece, all'autonoma e pregressa situazione patologica del danneggiato, non eziologicamente riferibile, cioè, a negligenza, imprudenza o imperizia del sanitario.            Fonti: Massima redazionale, 2023</a:t>
            </a:r>
          </a:p>
          <a:p>
            <a:pPr algn="just">
              <a:lnSpc>
                <a:spcPct val="170000"/>
              </a:lnSpc>
            </a:pPr>
            <a:r>
              <a:rPr lang="it-IT" sz="5600" kern="100" dirty="0">
                <a:effectLst/>
                <a:latin typeface="Palatino Linotype" panose="02040502050505030304" pitchFamily="18" charset="0"/>
                <a:ea typeface="Calibri" panose="020F0502020204030204" pitchFamily="34" charset="0"/>
                <a:cs typeface="Times New Roman" panose="02020603050405020304" pitchFamily="18" charset="0"/>
              </a:rPr>
              <a:t> </a:t>
            </a:r>
          </a:p>
          <a:p>
            <a:pPr algn="just"/>
            <a:r>
              <a:rPr lang="it-IT" sz="5600" kern="100" dirty="0">
                <a:effectLst/>
                <a:latin typeface="Palatino Linotype" panose="02040502050505030304" pitchFamily="18" charset="0"/>
                <a:ea typeface="Calibri" panose="020F0502020204030204" pitchFamily="34" charset="0"/>
                <a:cs typeface="Times New Roman" panose="02020603050405020304" pitchFamily="18" charset="0"/>
              </a:rPr>
              <a:t> </a:t>
            </a:r>
          </a:p>
          <a:p>
            <a:pPr algn="just"/>
            <a:r>
              <a:rPr lang="it-IT" sz="5600" kern="100" dirty="0">
                <a:effectLst/>
                <a:latin typeface="Palatino Linotype" panose="02040502050505030304" pitchFamily="18" charset="0"/>
                <a:ea typeface="Calibri" panose="020F0502020204030204" pitchFamily="34" charset="0"/>
                <a:cs typeface="Times New Roman" panose="02020603050405020304" pitchFamily="18" charset="0"/>
              </a:rPr>
              <a:t> </a:t>
            </a:r>
          </a:p>
          <a:p>
            <a:endParaRPr lang="it-IT" dirty="0"/>
          </a:p>
        </p:txBody>
      </p:sp>
      <p:sp>
        <p:nvSpPr>
          <p:cNvPr id="4" name="Segnaposto piè di pagina 3">
            <a:extLst>
              <a:ext uri="{FF2B5EF4-FFF2-40B4-BE49-F238E27FC236}">
                <a16:creationId xmlns:a16="http://schemas.microsoft.com/office/drawing/2014/main" id="{66D3BB09-B157-97A9-7966-D732A37C7BA1}"/>
              </a:ext>
            </a:extLst>
          </p:cNvPr>
          <p:cNvSpPr>
            <a:spLocks noGrp="1"/>
          </p:cNvSpPr>
          <p:nvPr>
            <p:ph type="ftr" sz="quarter" idx="11"/>
          </p:nvPr>
        </p:nvSpPr>
        <p:spPr/>
        <p:txBody>
          <a:bodyPr/>
          <a:lstStyle/>
          <a:p>
            <a:r>
              <a:rPr lang="it-IT" dirty="0"/>
              <a:t>AVV. GUERINO GAZZELLA</a:t>
            </a:r>
          </a:p>
        </p:txBody>
      </p:sp>
      <p:sp>
        <p:nvSpPr>
          <p:cNvPr id="5" name="Segnaposto numero diapositiva 4">
            <a:extLst>
              <a:ext uri="{FF2B5EF4-FFF2-40B4-BE49-F238E27FC236}">
                <a16:creationId xmlns:a16="http://schemas.microsoft.com/office/drawing/2014/main" id="{B0BC0D5C-655E-20C9-2A5D-E46D0EDEDA70}"/>
              </a:ext>
            </a:extLst>
          </p:cNvPr>
          <p:cNvSpPr>
            <a:spLocks noGrp="1"/>
          </p:cNvSpPr>
          <p:nvPr>
            <p:ph type="sldNum" sz="quarter" idx="12"/>
          </p:nvPr>
        </p:nvSpPr>
        <p:spPr/>
        <p:txBody>
          <a:bodyPr/>
          <a:lstStyle/>
          <a:p>
            <a:fld id="{AE76566D-D494-401F-9F77-0D637DF245BB}" type="slidenum">
              <a:rPr lang="it-IT" smtClean="0"/>
              <a:pPr/>
              <a:t>31</a:t>
            </a:fld>
            <a:endParaRPr lang="it-IT"/>
          </a:p>
        </p:txBody>
      </p:sp>
    </p:spTree>
    <p:extLst>
      <p:ext uri="{BB962C8B-B14F-4D97-AF65-F5344CB8AC3E}">
        <p14:creationId xmlns:p14="http://schemas.microsoft.com/office/powerpoint/2010/main" val="28257345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B894CC-1E58-37D0-5A85-4A50926ECB0E}"/>
              </a:ext>
            </a:extLst>
          </p:cNvPr>
          <p:cNvSpPr>
            <a:spLocks noGrp="1"/>
          </p:cNvSpPr>
          <p:nvPr>
            <p:ph type="title"/>
          </p:nvPr>
        </p:nvSpPr>
        <p:spPr>
          <a:xfrm>
            <a:off x="800100" y="66044"/>
            <a:ext cx="7543800" cy="1450757"/>
          </a:xfrm>
        </p:spPr>
        <p:txBody>
          <a:bodyPr>
            <a:normAutofit fontScale="90000"/>
          </a:bodyPr>
          <a:lstStyle/>
          <a:p>
            <a:r>
              <a:rPr lang="en-US" sz="2000" b="1" kern="100" dirty="0">
                <a:effectLst/>
                <a:latin typeface="Palatino Linotype" panose="02040502050505030304" pitchFamily="18" charset="0"/>
                <a:ea typeface="Calibri" panose="020F0502020204030204" pitchFamily="34" charset="0"/>
                <a:cs typeface="Times New Roman" panose="02020603050405020304" pitchFamily="18" charset="0"/>
              </a:rPr>
              <a:t>Cass. civ., Sez. III, 19/09/2023, n. 26851 – APPROFONDIMENTO SU SULLA INCIDENZA DI UNA CAUSA NATURALE SULLA CAUSALITA’ MATERIALE</a:t>
            </a:r>
            <a:br>
              <a:rPr lang="it-IT" sz="4800" kern="1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B39A1C9E-4312-90C6-9ADD-8A384889EAF0}"/>
              </a:ext>
            </a:extLst>
          </p:cNvPr>
          <p:cNvSpPr>
            <a:spLocks noGrp="1"/>
          </p:cNvSpPr>
          <p:nvPr>
            <p:ph idx="1"/>
          </p:nvPr>
        </p:nvSpPr>
        <p:spPr>
          <a:xfrm>
            <a:off x="865562" y="1844824"/>
            <a:ext cx="7543801" cy="4456318"/>
          </a:xfrm>
        </p:spPr>
        <p:txBody>
          <a:bodyPr>
            <a:normAutofit fontScale="85000" lnSpcReduction="10000"/>
          </a:bodyPr>
          <a:lstStyle/>
          <a:p>
            <a:pPr algn="just">
              <a:spcAft>
                <a:spcPts val="600"/>
              </a:spcAft>
            </a:pPr>
            <a:r>
              <a:rPr lang="it-IT" sz="1800" dirty="0">
                <a:solidFill>
                  <a:srgbClr val="4A4A4A"/>
                </a:solidFill>
                <a:effectLst/>
                <a:latin typeface="Palatino Linotype" panose="02040502050505030304" pitchFamily="18" charset="0"/>
                <a:ea typeface="Times New Roman" panose="02020603050405020304" pitchFamily="18" charset="0"/>
              </a:rPr>
              <a:t>3.3. Va pertanto riaffermato il principio secondo il quale, laddove la condotta dell'agente sia stata ritenuta idonea alla determinazione anche solo parziale dell'evento di danno lamentato, e si fosse prospettata una questione circa l'incidenza di una causa naturale, le due possibili alternative, sul piano della causalità materiale, risulteranno quelle per cui:</a:t>
            </a:r>
            <a:endParaRPr lang="it-IT" sz="1800" dirty="0">
              <a:effectLst/>
              <a:latin typeface="Palatino Linotype" panose="02040502050505030304" pitchFamily="18" charset="0"/>
              <a:ea typeface="Times New Roman" panose="02020603050405020304" pitchFamily="18" charset="0"/>
            </a:endParaRPr>
          </a:p>
          <a:p>
            <a:pPr algn="just">
              <a:spcAft>
                <a:spcPts val="600"/>
              </a:spcAft>
            </a:pPr>
            <a:r>
              <a:rPr lang="it-IT" sz="1800" dirty="0">
                <a:solidFill>
                  <a:srgbClr val="4A4A4A"/>
                </a:solidFill>
                <a:effectLst/>
                <a:latin typeface="Palatino Linotype" panose="02040502050505030304" pitchFamily="18" charset="0"/>
                <a:ea typeface="Times New Roman" panose="02020603050405020304" pitchFamily="18" charset="0"/>
              </a:rPr>
              <a:t>- </a:t>
            </a:r>
            <a:r>
              <a:rPr lang="it-IT" sz="1800" dirty="0">
                <a:solidFill>
                  <a:srgbClr val="4A4A4A"/>
                </a:solidFill>
                <a:effectLst/>
                <a:highlight>
                  <a:srgbClr val="FFFF00"/>
                </a:highlight>
                <a:latin typeface="Palatino Linotype" panose="02040502050505030304" pitchFamily="18" charset="0"/>
                <a:ea typeface="Times New Roman" panose="02020603050405020304" pitchFamily="18" charset="0"/>
              </a:rPr>
              <a:t>l'accertamento processuale della rilevanza esclusiva del fattore naturale escluda tout court il nesso di causa tra condotta ed evento: in tal caso la domanda sarà rige</a:t>
            </a:r>
            <a:r>
              <a:rPr lang="it-IT" sz="1800" dirty="0">
                <a:solidFill>
                  <a:srgbClr val="4A4A4A"/>
                </a:solidFill>
                <a:effectLst/>
                <a:latin typeface="Palatino Linotype" panose="02040502050505030304" pitchFamily="18" charset="0"/>
                <a:ea typeface="Times New Roman" panose="02020603050405020304" pitchFamily="18" charset="0"/>
              </a:rPr>
              <a:t>ttata;</a:t>
            </a:r>
            <a:endParaRPr lang="it-IT" sz="1800" dirty="0">
              <a:effectLst/>
              <a:latin typeface="Palatino Linotype" panose="02040502050505030304" pitchFamily="18" charset="0"/>
              <a:ea typeface="Times New Roman" panose="02020603050405020304" pitchFamily="18" charset="0"/>
            </a:endParaRPr>
          </a:p>
          <a:p>
            <a:pPr algn="just">
              <a:spcAft>
                <a:spcPts val="600"/>
              </a:spcAft>
            </a:pPr>
            <a:r>
              <a:rPr lang="it-IT" sz="1800" dirty="0">
                <a:solidFill>
                  <a:srgbClr val="4A4A4A"/>
                </a:solidFill>
                <a:effectLst/>
                <a:highlight>
                  <a:srgbClr val="FFFF00"/>
                </a:highlight>
                <a:latin typeface="Palatino Linotype" panose="02040502050505030304" pitchFamily="18" charset="0"/>
                <a:ea typeface="Times New Roman" panose="02020603050405020304" pitchFamily="18" charset="0"/>
              </a:rPr>
              <a:t>- la causa naturale rivesta efficacia eziologica non esclusiva, ma soltanto concorrente rispetto all'evento</a:t>
            </a:r>
            <a:r>
              <a:rPr lang="it-IT" sz="1800" dirty="0">
                <a:solidFill>
                  <a:srgbClr val="4A4A4A"/>
                </a:solidFill>
                <a:effectLst/>
                <a:latin typeface="Palatino Linotype" panose="02040502050505030304" pitchFamily="18" charset="0"/>
                <a:ea typeface="Times New Roman" panose="02020603050405020304" pitchFamily="18" charset="0"/>
              </a:rPr>
              <a:t>: </a:t>
            </a:r>
            <a:r>
              <a:rPr lang="it-IT" sz="1800" dirty="0">
                <a:solidFill>
                  <a:srgbClr val="4A4A4A"/>
                </a:solidFill>
                <a:effectLst/>
                <a:highlight>
                  <a:srgbClr val="FFFF00"/>
                </a:highlight>
                <a:latin typeface="Palatino Linotype" panose="02040502050505030304" pitchFamily="18" charset="0"/>
                <a:ea typeface="Times New Roman" panose="02020603050405020304" pitchFamily="18" charset="0"/>
              </a:rPr>
              <a:t>in assenza di prova, da parte del danneggiante/debitore, dell'esistenza di altra e diversa causa a lui non imputabile</a:t>
            </a:r>
            <a:r>
              <a:rPr lang="it-IT" sz="1800" dirty="0">
                <a:solidFill>
                  <a:srgbClr val="4A4A4A"/>
                </a:solidFill>
                <a:effectLst/>
                <a:latin typeface="Palatino Linotype" panose="02040502050505030304" pitchFamily="18" charset="0"/>
                <a:ea typeface="Times New Roman" panose="02020603050405020304" pitchFamily="18" charset="0"/>
              </a:rPr>
              <a:t>, </a:t>
            </a:r>
            <a:r>
              <a:rPr lang="it-IT" sz="1800" dirty="0">
                <a:solidFill>
                  <a:srgbClr val="4A4A4A"/>
                </a:solidFill>
                <a:effectLst/>
                <a:highlight>
                  <a:srgbClr val="FFFF00"/>
                </a:highlight>
                <a:latin typeface="Palatino Linotype" panose="02040502050505030304" pitchFamily="18" charset="0"/>
                <a:ea typeface="Times New Roman" panose="02020603050405020304" pitchFamily="18" charset="0"/>
              </a:rPr>
              <a:t>la responsabilità dell'evento gli sarà ascritta per intero, e la domanda sarà accolta </a:t>
            </a:r>
            <a:r>
              <a:rPr lang="it-IT" sz="1800" dirty="0" err="1">
                <a:solidFill>
                  <a:srgbClr val="4A4A4A"/>
                </a:solidFill>
                <a:effectLst/>
                <a:highlight>
                  <a:srgbClr val="FFFF00"/>
                </a:highlight>
                <a:latin typeface="Palatino Linotype" panose="02040502050505030304" pitchFamily="18" charset="0"/>
                <a:ea typeface="Times New Roman" panose="02020603050405020304" pitchFamily="18" charset="0"/>
              </a:rPr>
              <a:t>nell'an</a:t>
            </a:r>
            <a:r>
              <a:rPr lang="it-IT" sz="1800" dirty="0">
                <a:solidFill>
                  <a:srgbClr val="4A4A4A"/>
                </a:solidFill>
                <a:effectLst/>
                <a:highlight>
                  <a:srgbClr val="FFFF00"/>
                </a:highlight>
                <a:latin typeface="Palatino Linotype" panose="02040502050505030304" pitchFamily="18" charset="0"/>
                <a:ea typeface="Times New Roman" panose="02020603050405020304" pitchFamily="18" charset="0"/>
              </a:rPr>
              <a:t> </a:t>
            </a:r>
            <a:r>
              <a:rPr lang="it-IT" sz="1800" dirty="0" err="1">
                <a:solidFill>
                  <a:srgbClr val="4A4A4A"/>
                </a:solidFill>
                <a:effectLst/>
                <a:highlight>
                  <a:srgbClr val="FFFF00"/>
                </a:highlight>
                <a:latin typeface="Palatino Linotype" panose="02040502050505030304" pitchFamily="18" charset="0"/>
                <a:ea typeface="Times New Roman" panose="02020603050405020304" pitchFamily="18" charset="0"/>
              </a:rPr>
              <a:t>debeatur</a:t>
            </a:r>
            <a:r>
              <a:rPr lang="it-IT" sz="1800" dirty="0">
                <a:solidFill>
                  <a:srgbClr val="4A4A4A"/>
                </a:solidFill>
                <a:effectLst/>
                <a:latin typeface="Palatino Linotype" panose="02040502050505030304" pitchFamily="18" charset="0"/>
                <a:ea typeface="Times New Roman" panose="02020603050405020304" pitchFamily="18" charset="0"/>
              </a:rPr>
              <a:t>.</a:t>
            </a:r>
            <a:endParaRPr lang="it-IT" sz="1800" dirty="0">
              <a:effectLst/>
              <a:latin typeface="Palatino Linotype" panose="02040502050505030304" pitchFamily="18" charset="0"/>
              <a:ea typeface="Times New Roman" panose="02020603050405020304" pitchFamily="18" charset="0"/>
            </a:endParaRPr>
          </a:p>
          <a:p>
            <a:pPr algn="just"/>
            <a:r>
              <a:rPr lang="it-IT" sz="1800" dirty="0">
                <a:solidFill>
                  <a:srgbClr val="4A4A4A"/>
                </a:solidFill>
                <a:effectLst/>
                <a:latin typeface="Palatino Linotype" panose="02040502050505030304" pitchFamily="18" charset="0"/>
                <a:ea typeface="Times New Roman" panose="02020603050405020304" pitchFamily="18" charset="0"/>
              </a:rPr>
              <a:t>L'alternativa che si pone al giudice, in altri termini, è quella per cui "il convenuto è responsabile dell'evento di danno"/il convenuto non è responsabile dell'evento di danno": altre soluzioni, sul piano della causalità materiale, non possono ritenersi predicabili, pena la violazione dell'applicabile dettato normativo di cui all'</a:t>
            </a:r>
            <a:r>
              <a:rPr lang="it-IT" sz="1800" u="sng" dirty="0">
                <a:solidFill>
                  <a:srgbClr val="007AC3"/>
                </a:solidFill>
                <a:effectLst/>
                <a:latin typeface="Palatino Linotype" panose="02040502050505030304" pitchFamily="18" charset="0"/>
                <a:ea typeface="Times New Roman" panose="02020603050405020304" pitchFamily="18" charset="0"/>
                <a:hlinkClick r:id="rId2"/>
              </a:rPr>
              <a:t>art. 41</a:t>
            </a:r>
            <a:r>
              <a:rPr lang="it-IT" sz="1800" dirty="0">
                <a:solidFill>
                  <a:srgbClr val="4A4A4A"/>
                </a:solidFill>
                <a:effectLst/>
                <a:latin typeface="Palatino Linotype" panose="02040502050505030304" pitchFamily="18" charset="0"/>
                <a:ea typeface="Times New Roman" panose="02020603050405020304" pitchFamily="18" charset="0"/>
              </a:rPr>
              <a:t>, comma 1, c.p., salvo avventurarsi (come pure talvolta accaduto in dottrina) in interpretazioni contrarie alla lettera degli </a:t>
            </a:r>
            <a:r>
              <a:rPr lang="it-IT" sz="1800" u="sng" dirty="0">
                <a:solidFill>
                  <a:srgbClr val="007AC3"/>
                </a:solidFill>
                <a:effectLst/>
                <a:latin typeface="Palatino Linotype" panose="02040502050505030304" pitchFamily="18" charset="0"/>
                <a:ea typeface="Times New Roman" panose="02020603050405020304" pitchFamily="18" charset="0"/>
                <a:hlinkClick r:id="rId3"/>
              </a:rPr>
              <a:t>art. 1227</a:t>
            </a:r>
            <a:r>
              <a:rPr lang="it-IT" sz="1800" dirty="0">
                <a:solidFill>
                  <a:srgbClr val="4A4A4A"/>
                </a:solidFill>
                <a:effectLst/>
                <a:latin typeface="Palatino Linotype" panose="02040502050505030304" pitchFamily="18" charset="0"/>
                <a:ea typeface="Times New Roman" panose="02020603050405020304" pitchFamily="18" charset="0"/>
              </a:rPr>
              <a:t> e </a:t>
            </a:r>
            <a:r>
              <a:rPr lang="it-IT" sz="1800" u="sng" dirty="0">
                <a:solidFill>
                  <a:srgbClr val="007AC3"/>
                </a:solidFill>
                <a:effectLst/>
                <a:latin typeface="Palatino Linotype" panose="02040502050505030304" pitchFamily="18" charset="0"/>
                <a:ea typeface="Times New Roman" panose="02020603050405020304" pitchFamily="18" charset="0"/>
                <a:hlinkClick r:id="rId4"/>
              </a:rPr>
              <a:t>2055</a:t>
            </a:r>
            <a:r>
              <a:rPr lang="it-IT" sz="1800" dirty="0">
                <a:solidFill>
                  <a:srgbClr val="4A4A4A"/>
                </a:solidFill>
                <a:effectLst/>
                <a:latin typeface="Palatino Linotype" panose="02040502050505030304" pitchFamily="18" charset="0"/>
                <a:ea typeface="Times New Roman" panose="02020603050405020304" pitchFamily="18" charset="0"/>
              </a:rPr>
              <a:t> c.c., che limitano espressamente e inequivocabilmente il frazionamento della causalità materiale alla sola ipotesi di concorso di cause umane imputabili.</a:t>
            </a:r>
            <a:endParaRPr lang="it-IT" sz="1800" dirty="0">
              <a:effectLst/>
              <a:latin typeface="Palatino Linotype" panose="02040502050505030304" pitchFamily="18" charset="0"/>
              <a:ea typeface="Times New Roman" panose="02020603050405020304" pitchFamily="18" charset="0"/>
            </a:endParaRPr>
          </a:p>
          <a:p>
            <a:endParaRPr lang="it-IT" dirty="0"/>
          </a:p>
        </p:txBody>
      </p:sp>
      <p:sp>
        <p:nvSpPr>
          <p:cNvPr id="4" name="Segnaposto piè di pagina 3">
            <a:extLst>
              <a:ext uri="{FF2B5EF4-FFF2-40B4-BE49-F238E27FC236}">
                <a16:creationId xmlns:a16="http://schemas.microsoft.com/office/drawing/2014/main" id="{8F198A55-ACE9-B80E-0AC9-DCC720B2CB78}"/>
              </a:ext>
            </a:extLst>
          </p:cNvPr>
          <p:cNvSpPr>
            <a:spLocks noGrp="1"/>
          </p:cNvSpPr>
          <p:nvPr>
            <p:ph type="ftr" sz="quarter" idx="11"/>
          </p:nvPr>
        </p:nvSpPr>
        <p:spPr/>
        <p:txBody>
          <a:bodyPr/>
          <a:lstStyle/>
          <a:p>
            <a:r>
              <a:rPr lang="it-IT" dirty="0"/>
              <a:t>AVV. GUERINO GAZZELLA</a:t>
            </a:r>
          </a:p>
        </p:txBody>
      </p:sp>
      <p:sp>
        <p:nvSpPr>
          <p:cNvPr id="5" name="Segnaposto numero diapositiva 4">
            <a:extLst>
              <a:ext uri="{FF2B5EF4-FFF2-40B4-BE49-F238E27FC236}">
                <a16:creationId xmlns:a16="http://schemas.microsoft.com/office/drawing/2014/main" id="{8CF2482D-AC0B-2620-61D6-6C74CD27379C}"/>
              </a:ext>
            </a:extLst>
          </p:cNvPr>
          <p:cNvSpPr>
            <a:spLocks noGrp="1"/>
          </p:cNvSpPr>
          <p:nvPr>
            <p:ph type="sldNum" sz="quarter" idx="12"/>
          </p:nvPr>
        </p:nvSpPr>
        <p:spPr/>
        <p:txBody>
          <a:bodyPr/>
          <a:lstStyle/>
          <a:p>
            <a:fld id="{AE76566D-D494-401F-9F77-0D637DF245BB}" type="slidenum">
              <a:rPr lang="it-IT" smtClean="0"/>
              <a:pPr/>
              <a:t>32</a:t>
            </a:fld>
            <a:endParaRPr lang="it-IT"/>
          </a:p>
        </p:txBody>
      </p:sp>
    </p:spTree>
    <p:extLst>
      <p:ext uri="{BB962C8B-B14F-4D97-AF65-F5344CB8AC3E}">
        <p14:creationId xmlns:p14="http://schemas.microsoft.com/office/powerpoint/2010/main" val="4221079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E0432D-3CAD-9F96-EC66-763D316CB7E6}"/>
              </a:ext>
            </a:extLst>
          </p:cNvPr>
          <p:cNvSpPr>
            <a:spLocks noGrp="1"/>
          </p:cNvSpPr>
          <p:nvPr>
            <p:ph type="title"/>
          </p:nvPr>
        </p:nvSpPr>
        <p:spPr>
          <a:xfrm>
            <a:off x="865562" y="462954"/>
            <a:ext cx="7543801" cy="1584175"/>
          </a:xfrm>
        </p:spPr>
        <p:txBody>
          <a:bodyPr>
            <a:normAutofit fontScale="90000"/>
          </a:bodyPr>
          <a:lstStyle/>
          <a:p>
            <a:r>
              <a:rPr lang="it-IT" sz="2000" b="1" i="1" dirty="0">
                <a:solidFill>
                  <a:srgbClr val="474747"/>
                </a:solidFill>
                <a:effectLst/>
                <a:latin typeface="Palatino Linotype" panose="02040502050505030304" pitchFamily="18" charset="0"/>
              </a:rPr>
              <a:t>CONSULENTE TECNICO, CUSTODE ED ALTRI AUSILIARI DEL GIUDICE</a:t>
            </a:r>
            <a:br>
              <a:rPr lang="it-IT" sz="2000" b="0" i="1" dirty="0">
                <a:solidFill>
                  <a:srgbClr val="474747"/>
                </a:solidFill>
                <a:effectLst/>
                <a:latin typeface="Palatino Linotype" panose="02040502050505030304" pitchFamily="18" charset="0"/>
              </a:rPr>
            </a:br>
            <a:r>
              <a:rPr lang="it-IT" sz="2000" b="1" i="1" dirty="0">
                <a:solidFill>
                  <a:srgbClr val="474747"/>
                </a:solidFill>
                <a:effectLst/>
                <a:latin typeface="Palatino Linotype" panose="02040502050505030304" pitchFamily="18" charset="0"/>
              </a:rPr>
              <a:t>PROVA IN GENERE IN MATERIA PENALE</a:t>
            </a:r>
            <a:r>
              <a:rPr lang="it-IT" sz="2000" b="0" i="1" dirty="0">
                <a:solidFill>
                  <a:srgbClr val="474747"/>
                </a:solidFill>
                <a:effectLst/>
                <a:latin typeface="Palatino Linotype" panose="02040502050505030304" pitchFamily="18" charset="0"/>
              </a:rPr>
              <a:t> › Valutazione (libero convincimento del giudice)</a:t>
            </a:r>
            <a:br>
              <a:rPr lang="it-IT" sz="2000" b="0" i="1" dirty="0">
                <a:solidFill>
                  <a:srgbClr val="474747"/>
                </a:solidFill>
                <a:effectLst/>
                <a:latin typeface="Palatino Linotype" panose="02040502050505030304" pitchFamily="18" charset="0"/>
              </a:rPr>
            </a:br>
            <a:r>
              <a:rPr lang="it-IT" sz="2000" b="1" i="1" dirty="0">
                <a:solidFill>
                  <a:srgbClr val="474747"/>
                </a:solidFill>
                <a:effectLst/>
                <a:latin typeface="Palatino Linotype" panose="02040502050505030304" pitchFamily="18" charset="0"/>
              </a:rPr>
              <a:t>LESIONI PERSONALI E PERCOSSE</a:t>
            </a:r>
            <a:br>
              <a:rPr lang="it-IT" b="1" i="1" dirty="0">
                <a:solidFill>
                  <a:srgbClr val="474747"/>
                </a:solidFill>
                <a:effectLst/>
                <a:latin typeface="Fira Sans" panose="020B0503050000020004" pitchFamily="34" charset="0"/>
              </a:rPr>
            </a:br>
            <a:endParaRPr lang="it-IT" dirty="0"/>
          </a:p>
        </p:txBody>
      </p:sp>
      <p:sp>
        <p:nvSpPr>
          <p:cNvPr id="3" name="Segnaposto contenuto 2">
            <a:extLst>
              <a:ext uri="{FF2B5EF4-FFF2-40B4-BE49-F238E27FC236}">
                <a16:creationId xmlns:a16="http://schemas.microsoft.com/office/drawing/2014/main" id="{F886F1BB-35F9-51D5-0ED1-82B3700FF0CF}"/>
              </a:ext>
            </a:extLst>
          </p:cNvPr>
          <p:cNvSpPr>
            <a:spLocks noGrp="1"/>
          </p:cNvSpPr>
          <p:nvPr>
            <p:ph idx="1"/>
          </p:nvPr>
        </p:nvSpPr>
        <p:spPr/>
        <p:txBody>
          <a:bodyPr>
            <a:normAutofit fontScale="85000" lnSpcReduction="10000"/>
          </a:bodyPr>
          <a:lstStyle/>
          <a:p>
            <a:pPr algn="just"/>
            <a:r>
              <a:rPr lang="it-IT" b="1" i="0" dirty="0">
                <a:solidFill>
                  <a:srgbClr val="474747"/>
                </a:solidFill>
                <a:effectLst/>
                <a:latin typeface="Palatino Linotype" panose="02040502050505030304" pitchFamily="18" charset="0"/>
              </a:rPr>
              <a:t>Cass. </a:t>
            </a:r>
            <a:r>
              <a:rPr lang="it-IT" b="1" i="0" dirty="0" err="1">
                <a:solidFill>
                  <a:srgbClr val="474747"/>
                </a:solidFill>
                <a:effectLst/>
                <a:latin typeface="Palatino Linotype" panose="02040502050505030304" pitchFamily="18" charset="0"/>
              </a:rPr>
              <a:t>pen</a:t>
            </a:r>
            <a:r>
              <a:rPr lang="it-IT" b="1" i="0" dirty="0">
                <a:solidFill>
                  <a:srgbClr val="474747"/>
                </a:solidFill>
                <a:effectLst/>
                <a:latin typeface="Palatino Linotype" panose="02040502050505030304" pitchFamily="18" charset="0"/>
              </a:rPr>
              <a:t>., Sez. IV, 20/09/2023, n. 42453</a:t>
            </a:r>
          </a:p>
          <a:p>
            <a:pPr algn="just"/>
            <a:r>
              <a:rPr lang="it-IT" b="1" i="1" dirty="0">
                <a:solidFill>
                  <a:srgbClr val="474747"/>
                </a:solidFill>
                <a:effectLst/>
                <a:latin typeface="Palatino Linotype" panose="02040502050505030304" pitchFamily="18" charset="0"/>
              </a:rPr>
              <a:t>SANITA' E SANITARI</a:t>
            </a:r>
            <a:r>
              <a:rPr lang="it-IT" b="0" i="1" dirty="0">
                <a:solidFill>
                  <a:srgbClr val="474747"/>
                </a:solidFill>
                <a:effectLst/>
                <a:latin typeface="Palatino Linotype" panose="02040502050505030304" pitchFamily="18" charset="0"/>
              </a:rPr>
              <a:t> › Responsabilità professionale</a:t>
            </a:r>
            <a:br>
              <a:rPr lang="it-IT" b="0" i="1" dirty="0">
                <a:solidFill>
                  <a:srgbClr val="474747"/>
                </a:solidFill>
                <a:effectLst/>
                <a:latin typeface="Palatino Linotype" panose="02040502050505030304" pitchFamily="18" charset="0"/>
              </a:rPr>
            </a:br>
            <a:endParaRPr lang="it-IT" b="0" i="1" dirty="0">
              <a:solidFill>
                <a:srgbClr val="474747"/>
              </a:solidFill>
              <a:effectLst/>
              <a:latin typeface="Palatino Linotype" panose="02040502050505030304" pitchFamily="18" charset="0"/>
            </a:endParaRPr>
          </a:p>
          <a:p>
            <a:pPr algn="just"/>
            <a:r>
              <a:rPr lang="it-IT" b="0" i="0" dirty="0">
                <a:solidFill>
                  <a:srgbClr val="474747"/>
                </a:solidFill>
                <a:effectLst/>
                <a:latin typeface="Palatino Linotype" panose="02040502050505030304" pitchFamily="18" charset="0"/>
              </a:rPr>
              <a:t>In tema di responsabilità medica, </a:t>
            </a:r>
            <a:r>
              <a:rPr lang="it-IT" b="0" i="0" dirty="0">
                <a:solidFill>
                  <a:srgbClr val="474747"/>
                </a:solidFill>
                <a:effectLst/>
                <a:highlight>
                  <a:srgbClr val="FFFF00"/>
                </a:highlight>
                <a:latin typeface="Palatino Linotype" panose="02040502050505030304" pitchFamily="18" charset="0"/>
              </a:rPr>
              <a:t>ai fini dell'accertamento del nesso di causalità è necessario individuare tutti gli elementi concernenti la causa dell'evento lesivo per il paziente, in quanto solo la conoscenza, sotto ogni profilo fattuale e scientifico, del momento iniziale e della successiva evoluzione della malattia consente l'analisi della condotta omissiva colposa addebitata al sanitario onde effettuare il giudizio controfattuale e verificare se, ipotizzandosi come realizzata la condotta dovuta, l'evento lesivo per il paziente sarebbe stato evitato al di là di ogni ragionevole dubbio</a:t>
            </a:r>
            <a:r>
              <a:rPr lang="it-IT" b="0" i="0" dirty="0">
                <a:solidFill>
                  <a:srgbClr val="474747"/>
                </a:solidFill>
                <a:effectLst/>
                <a:latin typeface="Palatino Linotype" panose="02040502050505030304" pitchFamily="18" charset="0"/>
              </a:rPr>
              <a:t>. In tale verifica, è illegittima la decisione che, a fronte di competenti pareri tecnici acquisiti, sia fondata su un giudizio di responsabilità assunto dal giudice prescindendo dai pareri e surrogandosi in un giudizio tecnico che non poteva competergli.</a:t>
            </a:r>
          </a:p>
          <a:p>
            <a:pPr algn="just"/>
            <a:r>
              <a:rPr lang="it-IT" b="1" i="0" dirty="0">
                <a:solidFill>
                  <a:srgbClr val="474747"/>
                </a:solidFill>
                <a:effectLst/>
                <a:latin typeface="Palatino Linotype" panose="02040502050505030304" pitchFamily="18" charset="0"/>
              </a:rPr>
              <a:t>Fonti: </a:t>
            </a:r>
            <a:r>
              <a:rPr lang="it-IT" b="0" i="0" dirty="0">
                <a:solidFill>
                  <a:srgbClr val="474747"/>
                </a:solidFill>
                <a:effectLst/>
                <a:latin typeface="Palatino Linotype" panose="02040502050505030304" pitchFamily="18" charset="0"/>
              </a:rPr>
              <a:t>Massima redazionale, 2023</a:t>
            </a:r>
            <a:endParaRPr lang="it-IT" dirty="0">
              <a:latin typeface="Palatino Linotype" panose="02040502050505030304" pitchFamily="18" charset="0"/>
            </a:endParaRPr>
          </a:p>
        </p:txBody>
      </p:sp>
      <p:sp>
        <p:nvSpPr>
          <p:cNvPr id="4" name="Segnaposto piè di pagina 3">
            <a:extLst>
              <a:ext uri="{FF2B5EF4-FFF2-40B4-BE49-F238E27FC236}">
                <a16:creationId xmlns:a16="http://schemas.microsoft.com/office/drawing/2014/main" id="{8DCDFC06-BA4A-F925-D6EB-BDC048882888}"/>
              </a:ext>
            </a:extLst>
          </p:cNvPr>
          <p:cNvSpPr>
            <a:spLocks noGrp="1"/>
          </p:cNvSpPr>
          <p:nvPr>
            <p:ph type="ftr" sz="quarter" idx="11"/>
          </p:nvPr>
        </p:nvSpPr>
        <p:spPr/>
        <p:txBody>
          <a:bodyPr/>
          <a:lstStyle/>
          <a:p>
            <a:r>
              <a:rPr lang="it-IT" dirty="0"/>
              <a:t>AVV. GUERINO GAZZELLA</a:t>
            </a:r>
          </a:p>
        </p:txBody>
      </p:sp>
      <p:sp>
        <p:nvSpPr>
          <p:cNvPr id="5" name="Segnaposto numero diapositiva 4">
            <a:extLst>
              <a:ext uri="{FF2B5EF4-FFF2-40B4-BE49-F238E27FC236}">
                <a16:creationId xmlns:a16="http://schemas.microsoft.com/office/drawing/2014/main" id="{EDB543C6-64AA-D9CD-F966-81CC3EA6F4C8}"/>
              </a:ext>
            </a:extLst>
          </p:cNvPr>
          <p:cNvSpPr>
            <a:spLocks noGrp="1"/>
          </p:cNvSpPr>
          <p:nvPr>
            <p:ph type="sldNum" sz="quarter" idx="12"/>
          </p:nvPr>
        </p:nvSpPr>
        <p:spPr/>
        <p:txBody>
          <a:bodyPr/>
          <a:lstStyle/>
          <a:p>
            <a:fld id="{AE76566D-D494-401F-9F77-0D637DF245BB}" type="slidenum">
              <a:rPr lang="it-IT" smtClean="0"/>
              <a:pPr/>
              <a:t>33</a:t>
            </a:fld>
            <a:endParaRPr lang="it-IT"/>
          </a:p>
        </p:txBody>
      </p:sp>
    </p:spTree>
    <p:extLst>
      <p:ext uri="{BB962C8B-B14F-4D97-AF65-F5344CB8AC3E}">
        <p14:creationId xmlns:p14="http://schemas.microsoft.com/office/powerpoint/2010/main" val="14862679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63A5E-511D-BB3B-A535-9F06FB300259}"/>
              </a:ext>
            </a:extLst>
          </p:cNvPr>
          <p:cNvSpPr>
            <a:spLocks noGrp="1"/>
          </p:cNvSpPr>
          <p:nvPr>
            <p:ph type="title"/>
          </p:nvPr>
        </p:nvSpPr>
        <p:spPr>
          <a:xfrm>
            <a:off x="874420" y="450187"/>
            <a:ext cx="7395160" cy="482319"/>
          </a:xfrm>
        </p:spPr>
        <p:txBody>
          <a:bodyPr>
            <a:normAutofit/>
          </a:bodyPr>
          <a:lstStyle/>
          <a:p>
            <a:r>
              <a:rPr lang="it-IT" sz="1800" b="1" i="1" dirty="0">
                <a:solidFill>
                  <a:srgbClr val="474747"/>
                </a:solidFill>
                <a:effectLst/>
                <a:latin typeface="Palatino Linotype" panose="02040502050505030304" pitchFamily="18" charset="0"/>
              </a:rPr>
              <a:t>SANITA' E SANITARI</a:t>
            </a:r>
            <a:r>
              <a:rPr lang="it-IT" sz="1800" b="0" i="1" dirty="0">
                <a:solidFill>
                  <a:srgbClr val="474747"/>
                </a:solidFill>
                <a:effectLst/>
                <a:latin typeface="Palatino Linotype" panose="02040502050505030304" pitchFamily="18" charset="0"/>
              </a:rPr>
              <a:t> › Responsabilità professionale</a:t>
            </a:r>
            <a:endParaRPr lang="it-IT" sz="1800" dirty="0">
              <a:latin typeface="Palatino Linotype" panose="02040502050505030304" pitchFamily="18" charset="0"/>
            </a:endParaRPr>
          </a:p>
        </p:txBody>
      </p:sp>
      <p:sp>
        <p:nvSpPr>
          <p:cNvPr id="3" name="Segnaposto contenuto 2">
            <a:extLst>
              <a:ext uri="{FF2B5EF4-FFF2-40B4-BE49-F238E27FC236}">
                <a16:creationId xmlns:a16="http://schemas.microsoft.com/office/drawing/2014/main" id="{A7F151D6-B8E2-9BD8-74C2-9AFFA1FDAC13}"/>
              </a:ext>
            </a:extLst>
          </p:cNvPr>
          <p:cNvSpPr>
            <a:spLocks noGrp="1"/>
          </p:cNvSpPr>
          <p:nvPr>
            <p:ph idx="1"/>
          </p:nvPr>
        </p:nvSpPr>
        <p:spPr>
          <a:xfrm>
            <a:off x="539553" y="1196752"/>
            <a:ext cx="7827208" cy="4672342"/>
          </a:xfrm>
        </p:spPr>
        <p:txBody>
          <a:bodyPr>
            <a:normAutofit fontScale="92500" lnSpcReduction="10000"/>
          </a:bodyPr>
          <a:lstStyle/>
          <a:p>
            <a:r>
              <a:rPr lang="it-IT" b="1" i="0" dirty="0">
                <a:solidFill>
                  <a:srgbClr val="474747"/>
                </a:solidFill>
                <a:effectLst/>
                <a:latin typeface="Palatino Linotype" panose="02040502050505030304" pitchFamily="18" charset="0"/>
              </a:rPr>
              <a:t>Cass. </a:t>
            </a:r>
            <a:r>
              <a:rPr lang="it-IT" b="1" i="0" dirty="0" err="1">
                <a:solidFill>
                  <a:srgbClr val="474747"/>
                </a:solidFill>
                <a:effectLst/>
                <a:latin typeface="Palatino Linotype" panose="02040502050505030304" pitchFamily="18" charset="0"/>
              </a:rPr>
              <a:t>pen</a:t>
            </a:r>
            <a:r>
              <a:rPr lang="it-IT" b="1" i="0" dirty="0">
                <a:solidFill>
                  <a:srgbClr val="474747"/>
                </a:solidFill>
                <a:effectLst/>
                <a:latin typeface="Palatino Linotype" panose="02040502050505030304" pitchFamily="18" charset="0"/>
              </a:rPr>
              <a:t>., Sez. IV, 06/12/2022, n. 15786</a:t>
            </a:r>
          </a:p>
          <a:p>
            <a:pPr algn="just"/>
            <a:r>
              <a:rPr lang="it-IT" b="1" i="1" dirty="0">
                <a:solidFill>
                  <a:srgbClr val="474747"/>
                </a:solidFill>
                <a:effectLst/>
                <a:latin typeface="Palatino Linotype" panose="02040502050505030304" pitchFamily="18" charset="0"/>
              </a:rPr>
              <a:t>OMICIDIO,INFANTICIDIO</a:t>
            </a:r>
            <a:br>
              <a:rPr lang="it-IT" b="0" i="1" dirty="0">
                <a:solidFill>
                  <a:srgbClr val="474747"/>
                </a:solidFill>
                <a:effectLst/>
                <a:latin typeface="Palatino Linotype" panose="02040502050505030304" pitchFamily="18" charset="0"/>
              </a:rPr>
            </a:br>
            <a:br>
              <a:rPr lang="it-IT" b="0" i="1" dirty="0">
                <a:solidFill>
                  <a:srgbClr val="474747"/>
                </a:solidFill>
                <a:effectLst/>
                <a:latin typeface="Palatino Linotype" panose="02040502050505030304" pitchFamily="18" charset="0"/>
              </a:rPr>
            </a:br>
            <a:r>
              <a:rPr lang="it-IT" b="0" i="0" dirty="0">
                <a:solidFill>
                  <a:srgbClr val="474747"/>
                </a:solidFill>
                <a:effectLst/>
                <a:latin typeface="Palatino Linotype" panose="02040502050505030304" pitchFamily="18" charset="0"/>
              </a:rPr>
              <a:t>In tema di colpa professionale medica, </a:t>
            </a:r>
            <a:r>
              <a:rPr lang="it-IT" b="0" i="0" dirty="0">
                <a:solidFill>
                  <a:srgbClr val="474747"/>
                </a:solidFill>
                <a:effectLst/>
                <a:highlight>
                  <a:srgbClr val="FFFF00"/>
                </a:highlight>
                <a:latin typeface="Palatino Linotype" panose="02040502050505030304" pitchFamily="18" charset="0"/>
              </a:rPr>
              <a:t>l'errore diagnostico si configura </a:t>
            </a:r>
            <a:r>
              <a:rPr lang="it-IT" b="0" i="0" dirty="0">
                <a:solidFill>
                  <a:srgbClr val="474747"/>
                </a:solidFill>
                <a:effectLst/>
                <a:latin typeface="Palatino Linotype" panose="02040502050505030304" pitchFamily="18" charset="0"/>
              </a:rPr>
              <a:t>non solo quando, in presenza di uno o più sintomi di una malattia, non si riesca ad inquadrare il caso clinico in una patologia nota alla scienza o si addivenga ad un inquadramento erroneo, ma anche </a:t>
            </a:r>
            <a:r>
              <a:rPr lang="it-IT" b="0" i="0" dirty="0">
                <a:solidFill>
                  <a:srgbClr val="474747"/>
                </a:solidFill>
                <a:effectLst/>
                <a:highlight>
                  <a:srgbClr val="FFFF00"/>
                </a:highlight>
                <a:latin typeface="Palatino Linotype" panose="02040502050505030304" pitchFamily="18" charset="0"/>
              </a:rPr>
              <a:t>quando si ometta di eseguire o disporre controlli ed accertamenti doverosi ai fini di una corretta formulazione della diagnosi</a:t>
            </a:r>
            <a:r>
              <a:rPr lang="it-IT" b="0" i="0" dirty="0">
                <a:solidFill>
                  <a:srgbClr val="474747"/>
                </a:solidFill>
                <a:effectLst/>
                <a:latin typeface="Palatino Linotype" panose="02040502050505030304" pitchFamily="18" charset="0"/>
              </a:rPr>
              <a:t>. Dunque risponde di omicidio colposo per imperizia, nell'accertamento della malattia, e per negligenza, per l'omissione delle indagini necessarie, </a:t>
            </a:r>
            <a:r>
              <a:rPr lang="it-IT" b="0" i="0" dirty="0">
                <a:solidFill>
                  <a:srgbClr val="474747"/>
                </a:solidFill>
                <a:effectLst/>
                <a:highlight>
                  <a:srgbClr val="FFFF00"/>
                </a:highlight>
                <a:latin typeface="Palatino Linotype" panose="02040502050505030304" pitchFamily="18" charset="0"/>
              </a:rPr>
              <a:t>il medico che, in presenza di sintomatologia idonea a porre una diagnosi differenziale, rimanga arroccato su diagnosi inesatta, benché posta in forte dubbio dalla sintomatologia, dalla anamnesi e dalle altre notizie comunque pervenutegli, omettendo cosi di porre in essere la terapia più profittevole per la salute del paziente</a:t>
            </a:r>
            <a:r>
              <a:rPr lang="it-IT" b="0" i="0" dirty="0">
                <a:solidFill>
                  <a:srgbClr val="474747"/>
                </a:solidFill>
                <a:effectLst/>
                <a:latin typeface="Palatino Linotype" panose="02040502050505030304" pitchFamily="18" charset="0"/>
              </a:rPr>
              <a:t>.</a:t>
            </a:r>
          </a:p>
          <a:p>
            <a:r>
              <a:rPr lang="it-IT" b="1" i="0" dirty="0">
                <a:solidFill>
                  <a:srgbClr val="474747"/>
                </a:solidFill>
                <a:effectLst/>
                <a:latin typeface="Palatino Linotype" panose="02040502050505030304" pitchFamily="18" charset="0"/>
              </a:rPr>
              <a:t>Fonti: </a:t>
            </a:r>
            <a:r>
              <a:rPr lang="it-IT" b="0" i="0" dirty="0">
                <a:solidFill>
                  <a:srgbClr val="474747"/>
                </a:solidFill>
                <a:effectLst/>
                <a:latin typeface="Palatino Linotype" panose="02040502050505030304" pitchFamily="18" charset="0"/>
              </a:rPr>
              <a:t>Massima redazionale, 2023</a:t>
            </a:r>
            <a:endParaRPr lang="it-IT" dirty="0">
              <a:latin typeface="Palatino Linotype" panose="02040502050505030304" pitchFamily="18" charset="0"/>
            </a:endParaRPr>
          </a:p>
        </p:txBody>
      </p:sp>
      <p:sp>
        <p:nvSpPr>
          <p:cNvPr id="4" name="Segnaposto piè di pagina 3">
            <a:extLst>
              <a:ext uri="{FF2B5EF4-FFF2-40B4-BE49-F238E27FC236}">
                <a16:creationId xmlns:a16="http://schemas.microsoft.com/office/drawing/2014/main" id="{8FCAD12C-6DB5-CE86-658E-DC09C126ECDF}"/>
              </a:ext>
            </a:extLst>
          </p:cNvPr>
          <p:cNvSpPr>
            <a:spLocks noGrp="1"/>
          </p:cNvSpPr>
          <p:nvPr>
            <p:ph type="ftr" sz="quarter" idx="11"/>
          </p:nvPr>
        </p:nvSpPr>
        <p:spPr/>
        <p:txBody>
          <a:bodyPr/>
          <a:lstStyle/>
          <a:p>
            <a:r>
              <a:rPr lang="it-IT" dirty="0"/>
              <a:t>AVV. GUERINO GAZZELLA</a:t>
            </a:r>
          </a:p>
        </p:txBody>
      </p:sp>
      <p:sp>
        <p:nvSpPr>
          <p:cNvPr id="5" name="Segnaposto numero diapositiva 4">
            <a:extLst>
              <a:ext uri="{FF2B5EF4-FFF2-40B4-BE49-F238E27FC236}">
                <a16:creationId xmlns:a16="http://schemas.microsoft.com/office/drawing/2014/main" id="{B59ECA7D-A757-8A97-720E-63D7887E4B40}"/>
              </a:ext>
            </a:extLst>
          </p:cNvPr>
          <p:cNvSpPr>
            <a:spLocks noGrp="1"/>
          </p:cNvSpPr>
          <p:nvPr>
            <p:ph type="sldNum" sz="quarter" idx="12"/>
          </p:nvPr>
        </p:nvSpPr>
        <p:spPr/>
        <p:txBody>
          <a:bodyPr/>
          <a:lstStyle/>
          <a:p>
            <a:fld id="{AE76566D-D494-401F-9F77-0D637DF245BB}" type="slidenum">
              <a:rPr lang="it-IT" smtClean="0"/>
              <a:pPr/>
              <a:t>34</a:t>
            </a:fld>
            <a:endParaRPr lang="it-IT"/>
          </a:p>
        </p:txBody>
      </p:sp>
    </p:spTree>
    <p:extLst>
      <p:ext uri="{BB962C8B-B14F-4D97-AF65-F5344CB8AC3E}">
        <p14:creationId xmlns:p14="http://schemas.microsoft.com/office/powerpoint/2010/main" val="21064033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EDEF27-7409-1E18-A04D-57DA86371069}"/>
              </a:ext>
            </a:extLst>
          </p:cNvPr>
          <p:cNvSpPr>
            <a:spLocks noGrp="1"/>
          </p:cNvSpPr>
          <p:nvPr>
            <p:ph type="title"/>
          </p:nvPr>
        </p:nvSpPr>
        <p:spPr>
          <a:xfrm>
            <a:off x="862060" y="376289"/>
            <a:ext cx="7543801" cy="612617"/>
          </a:xfrm>
        </p:spPr>
        <p:txBody>
          <a:bodyPr>
            <a:normAutofit/>
          </a:bodyPr>
          <a:lstStyle/>
          <a:p>
            <a:r>
              <a:rPr lang="it-IT" sz="2500" b="1" i="1" dirty="0">
                <a:solidFill>
                  <a:srgbClr val="474747"/>
                </a:solidFill>
                <a:effectLst/>
                <a:latin typeface="Palatino Linotype" panose="02040502050505030304" pitchFamily="18" charset="0"/>
              </a:rPr>
              <a:t>SANITA' E SANITARI</a:t>
            </a:r>
            <a:r>
              <a:rPr lang="it-IT" sz="2500" b="0" i="1" dirty="0">
                <a:solidFill>
                  <a:srgbClr val="474747"/>
                </a:solidFill>
                <a:effectLst/>
                <a:latin typeface="Palatino Linotype" panose="02040502050505030304" pitchFamily="18" charset="0"/>
              </a:rPr>
              <a:t> › Responsabilità professionale</a:t>
            </a:r>
            <a:endParaRPr lang="it-IT" sz="2500" dirty="0">
              <a:latin typeface="Palatino Linotype" panose="02040502050505030304" pitchFamily="18" charset="0"/>
            </a:endParaRPr>
          </a:p>
        </p:txBody>
      </p:sp>
      <p:sp>
        <p:nvSpPr>
          <p:cNvPr id="3" name="Segnaposto contenuto 2">
            <a:extLst>
              <a:ext uri="{FF2B5EF4-FFF2-40B4-BE49-F238E27FC236}">
                <a16:creationId xmlns:a16="http://schemas.microsoft.com/office/drawing/2014/main" id="{78EA5D0B-281B-87C5-1A66-3061A6CB3B06}"/>
              </a:ext>
            </a:extLst>
          </p:cNvPr>
          <p:cNvSpPr>
            <a:spLocks noGrp="1"/>
          </p:cNvSpPr>
          <p:nvPr>
            <p:ph idx="1"/>
          </p:nvPr>
        </p:nvSpPr>
        <p:spPr>
          <a:xfrm>
            <a:off x="822959" y="1845734"/>
            <a:ext cx="7582902" cy="4023360"/>
          </a:xfrm>
        </p:spPr>
        <p:txBody>
          <a:bodyPr>
            <a:normAutofit fontScale="85000" lnSpcReduction="20000"/>
          </a:bodyPr>
          <a:lstStyle/>
          <a:p>
            <a:r>
              <a:rPr lang="it-IT" b="1" i="0" dirty="0">
                <a:solidFill>
                  <a:srgbClr val="474747"/>
                </a:solidFill>
                <a:effectLst/>
                <a:latin typeface="Palatino Linotype" panose="02040502050505030304" pitchFamily="18" charset="0"/>
              </a:rPr>
              <a:t>Cass. </a:t>
            </a:r>
            <a:r>
              <a:rPr lang="it-IT" b="1" i="0" dirty="0" err="1">
                <a:solidFill>
                  <a:srgbClr val="474747"/>
                </a:solidFill>
                <a:effectLst/>
                <a:latin typeface="Palatino Linotype" panose="02040502050505030304" pitchFamily="18" charset="0"/>
              </a:rPr>
              <a:t>pen</a:t>
            </a:r>
            <a:r>
              <a:rPr lang="it-IT" b="1" i="0" dirty="0">
                <a:solidFill>
                  <a:srgbClr val="474747"/>
                </a:solidFill>
                <a:effectLst/>
                <a:latin typeface="Palatino Linotype" panose="02040502050505030304" pitchFamily="18" charset="0"/>
              </a:rPr>
              <a:t>., Sez. III, 13/09/2022, n. 4903 </a:t>
            </a:r>
          </a:p>
          <a:p>
            <a:pPr algn="just"/>
            <a:r>
              <a:rPr lang="it-IT" b="0" i="0" dirty="0">
                <a:solidFill>
                  <a:srgbClr val="474747"/>
                </a:solidFill>
                <a:effectLst/>
                <a:latin typeface="Palatino Linotype" panose="02040502050505030304" pitchFamily="18" charset="0"/>
              </a:rPr>
              <a:t>In tema di responsabilità medica, </a:t>
            </a:r>
            <a:r>
              <a:rPr lang="it-IT" b="0" i="0" dirty="0">
                <a:solidFill>
                  <a:srgbClr val="474747"/>
                </a:solidFill>
                <a:effectLst/>
                <a:highlight>
                  <a:srgbClr val="FFFF00"/>
                </a:highlight>
                <a:latin typeface="Palatino Linotype" panose="02040502050505030304" pitchFamily="18" charset="0"/>
              </a:rPr>
              <a:t>alla luce delle modifiche normative introdotte dalla L. n. 189/2012 e dalla successiva L. n. 24/2017 l'indagine primaria demandata al giudice implica la corretta selezione delle linee guida cui rapportare la condotta tenuta in concreto dall' imputato al fine di poi valutare la configurabilità dell'addebito di negligenza o imperizia</a:t>
            </a:r>
            <a:r>
              <a:rPr lang="it-IT" b="0" i="0" dirty="0">
                <a:solidFill>
                  <a:srgbClr val="474747"/>
                </a:solidFill>
                <a:effectLst/>
                <a:latin typeface="Palatino Linotype" panose="02040502050505030304" pitchFamily="18" charset="0"/>
              </a:rPr>
              <a:t>. (Nel caso di specie, la Corte ha affermato che è nell'ambito delle sue specifiche competenze professionali - nella specie di radiologa -, che l' indagine doveva essere condotta, competenze ben diverse da quelle del medico di Pronto Soccorso che, invece, la sentenza impugnata ritiene esclusivamente responsabile dell'evento letale ancorché non imputato, al fine di valutare se la prevenuta si fosse o meno discostata dai parametri elativi all'esigibilità della prestazione richiestale, comprensiva non solo dell'esecuzione della tomografia encefalica, ma altresì del relativo referto, a fronte dei sintomi presentati dal paziente, la corretta individuazione dei quali soltanto avrebbe consentito di apprezzare la configurabilità della colpa e, a seguire, individuarne il grado e, ove rientrante nell'ambito della rilevanza penale, il nesso di causalità con la morte dell'uomo).</a:t>
            </a:r>
          </a:p>
          <a:p>
            <a:r>
              <a:rPr lang="it-IT" b="1" i="0" dirty="0">
                <a:solidFill>
                  <a:srgbClr val="474747"/>
                </a:solidFill>
                <a:effectLst/>
                <a:latin typeface="Palatino Linotype" panose="02040502050505030304" pitchFamily="18" charset="0"/>
              </a:rPr>
              <a:t>Fonti: </a:t>
            </a:r>
            <a:r>
              <a:rPr lang="it-IT" b="0" i="0" dirty="0">
                <a:solidFill>
                  <a:srgbClr val="474747"/>
                </a:solidFill>
                <a:effectLst/>
                <a:latin typeface="Palatino Linotype" panose="02040502050505030304" pitchFamily="18" charset="0"/>
              </a:rPr>
              <a:t>Quotidiano Giuridico, 2023</a:t>
            </a:r>
            <a:endParaRPr lang="it-IT" dirty="0">
              <a:latin typeface="Palatino Linotype" panose="02040502050505030304" pitchFamily="18" charset="0"/>
            </a:endParaRPr>
          </a:p>
        </p:txBody>
      </p:sp>
      <p:sp>
        <p:nvSpPr>
          <p:cNvPr id="4" name="Segnaposto piè di pagina 3">
            <a:extLst>
              <a:ext uri="{FF2B5EF4-FFF2-40B4-BE49-F238E27FC236}">
                <a16:creationId xmlns:a16="http://schemas.microsoft.com/office/drawing/2014/main" id="{4CE5C3B9-C6E4-7D6E-F5CD-E3A780F2795E}"/>
              </a:ext>
            </a:extLst>
          </p:cNvPr>
          <p:cNvSpPr>
            <a:spLocks noGrp="1"/>
          </p:cNvSpPr>
          <p:nvPr>
            <p:ph type="ftr" sz="quarter" idx="11"/>
          </p:nvPr>
        </p:nvSpPr>
        <p:spPr/>
        <p:txBody>
          <a:bodyPr/>
          <a:lstStyle/>
          <a:p>
            <a:r>
              <a:rPr lang="it-IT" dirty="0"/>
              <a:t>Avv. </a:t>
            </a:r>
            <a:r>
              <a:rPr lang="it-IT" dirty="0" err="1"/>
              <a:t>guerino</a:t>
            </a:r>
            <a:r>
              <a:rPr lang="it-IT" dirty="0"/>
              <a:t> gazzella</a:t>
            </a:r>
          </a:p>
        </p:txBody>
      </p:sp>
      <p:sp>
        <p:nvSpPr>
          <p:cNvPr id="5" name="Segnaposto numero diapositiva 4">
            <a:extLst>
              <a:ext uri="{FF2B5EF4-FFF2-40B4-BE49-F238E27FC236}">
                <a16:creationId xmlns:a16="http://schemas.microsoft.com/office/drawing/2014/main" id="{D8D31C4E-07C1-C651-CB01-6C423005875B}"/>
              </a:ext>
            </a:extLst>
          </p:cNvPr>
          <p:cNvSpPr>
            <a:spLocks noGrp="1"/>
          </p:cNvSpPr>
          <p:nvPr>
            <p:ph type="sldNum" sz="quarter" idx="12"/>
          </p:nvPr>
        </p:nvSpPr>
        <p:spPr/>
        <p:txBody>
          <a:bodyPr/>
          <a:lstStyle/>
          <a:p>
            <a:fld id="{AE76566D-D494-401F-9F77-0D637DF245BB}" type="slidenum">
              <a:rPr lang="it-IT" smtClean="0"/>
              <a:pPr/>
              <a:t>35</a:t>
            </a:fld>
            <a:endParaRPr lang="it-IT"/>
          </a:p>
        </p:txBody>
      </p:sp>
    </p:spTree>
    <p:extLst>
      <p:ext uri="{BB962C8B-B14F-4D97-AF65-F5344CB8AC3E}">
        <p14:creationId xmlns:p14="http://schemas.microsoft.com/office/powerpoint/2010/main" val="19821780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36</a:t>
            </a:fld>
            <a:endParaRPr lang="it-IT"/>
          </a:p>
        </p:txBody>
      </p:sp>
      <p:sp>
        <p:nvSpPr>
          <p:cNvPr id="3" name="Rettangolo 2"/>
          <p:cNvSpPr/>
          <p:nvPr/>
        </p:nvSpPr>
        <p:spPr>
          <a:xfrm>
            <a:off x="52909" y="2435306"/>
            <a:ext cx="8715668" cy="923330"/>
          </a:xfrm>
          <a:prstGeom prst="rect">
            <a:avLst/>
          </a:prstGeom>
        </p:spPr>
        <p:txBody>
          <a:bodyPr wrap="square">
            <a:spAutoFit/>
          </a:bodyPr>
          <a:lstStyle/>
          <a:p>
            <a:pPr algn="ctr"/>
            <a:r>
              <a:rPr lang="it-IT" sz="5400"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Grazie per l’attenzione </a:t>
            </a:r>
            <a:endParaRPr lang="it-IT" sz="6000" b="1" i="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p:txBody>
      </p:sp>
      <p:sp>
        <p:nvSpPr>
          <p:cNvPr id="8" name="Rettangolo 7"/>
          <p:cNvSpPr/>
          <p:nvPr/>
        </p:nvSpPr>
        <p:spPr>
          <a:xfrm>
            <a:off x="52018" y="3772099"/>
            <a:ext cx="8715668" cy="2739211"/>
          </a:xfrm>
          <a:prstGeom prst="rect">
            <a:avLst/>
          </a:prstGeom>
        </p:spPr>
        <p:txBody>
          <a:bodyPr wrap="square">
            <a:spAutoFit/>
          </a:bodyPr>
          <a:lstStyle/>
          <a:p>
            <a:pPr algn="ctr"/>
            <a:r>
              <a:rPr lang="it-IT" sz="2400" dirty="0">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Studio Legale Gazzella &amp; </a:t>
            </a:r>
            <a:r>
              <a:rPr lang="it-IT" sz="2400" dirty="0" err="1">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Partners</a:t>
            </a:r>
            <a:endParaRPr lang="it-IT" sz="2400" dirty="0">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a:p>
            <a:pPr algn="ctr"/>
            <a:r>
              <a:rPr lang="it-IT" sz="2400" dirty="0">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Via XXV Aprile 83031</a:t>
            </a:r>
          </a:p>
          <a:p>
            <a:pPr algn="ctr"/>
            <a:r>
              <a:rPr lang="it-IT" sz="2400" dirty="0">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Tel. 0825 827858/366 5385820</a:t>
            </a:r>
          </a:p>
          <a:p>
            <a:pPr algn="ctr"/>
            <a:r>
              <a:rPr lang="it-IT" sz="2400" dirty="0">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Fax: 0825 828959</a:t>
            </a:r>
          </a:p>
          <a:p>
            <a:pPr algn="ctr"/>
            <a:r>
              <a:rPr lang="it-IT" sz="2400" dirty="0">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Email: </a:t>
            </a:r>
            <a:r>
              <a:rPr lang="it-IT" sz="2400" dirty="0">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hlinkClick r:id="rId2"/>
              </a:rPr>
              <a:t>info@studiolegalegazzella.com</a:t>
            </a:r>
            <a:r>
              <a:rPr lang="it-IT" sz="2400" dirty="0">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a:t>
            </a:r>
          </a:p>
          <a:p>
            <a:pPr algn="ctr"/>
            <a:r>
              <a:rPr lang="it-IT" sz="2400" dirty="0">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Website: </a:t>
            </a:r>
            <a:r>
              <a:rPr lang="it-IT" sz="2400" dirty="0">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hlinkClick r:id="rId3"/>
              </a:rPr>
              <a:t>https://studiolegalegazzella.com</a:t>
            </a:r>
            <a:r>
              <a:rPr lang="it-IT" sz="2400">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hlinkClick r:id="rId3"/>
              </a:rPr>
              <a:t>/</a:t>
            </a:r>
            <a:r>
              <a:rPr lang="it-IT" sz="2400">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a:t>
            </a:r>
            <a:endParaRPr lang="it-IT" sz="2400" dirty="0">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a:p>
            <a:pPr algn="ctr"/>
            <a:endParaRPr lang="it-IT" sz="2800" b="1" i="1" dirty="0">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p:txBody>
      </p:sp>
    </p:spTree>
    <p:extLst>
      <p:ext uri="{BB962C8B-B14F-4D97-AF65-F5344CB8AC3E}">
        <p14:creationId xmlns:p14="http://schemas.microsoft.com/office/powerpoint/2010/main" val="1154290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1283" y="764704"/>
            <a:ext cx="7498080" cy="562074"/>
          </a:xfrm>
        </p:spPr>
        <p:txBody>
          <a:bodyPr>
            <a:noAutofit/>
          </a:bodyPr>
          <a:lstStyle/>
          <a:p>
            <a:pPr algn="ctr"/>
            <a:r>
              <a:rPr lang="it-IT" sz="4300" dirty="0">
                <a:solidFill>
                  <a:srgbClr val="FF0000"/>
                </a:solidFill>
              </a:rPr>
              <a:t>Diritto alla salute</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4</a:t>
            </a:fld>
            <a:endParaRPr lang="it-IT"/>
          </a:p>
        </p:txBody>
      </p:sp>
      <p:sp>
        <p:nvSpPr>
          <p:cNvPr id="9" name="CasellaDiTesto 8"/>
          <p:cNvSpPr txBox="1"/>
          <p:nvPr/>
        </p:nvSpPr>
        <p:spPr>
          <a:xfrm>
            <a:off x="191805" y="1687817"/>
            <a:ext cx="8772683" cy="2062103"/>
          </a:xfrm>
          <a:prstGeom prst="rect">
            <a:avLst/>
          </a:prstGeom>
          <a:noFill/>
        </p:spPr>
        <p:txBody>
          <a:bodyPr wrap="square" rtlCol="0">
            <a:spAutoFit/>
          </a:bodyPr>
          <a:lstStyle/>
          <a:p>
            <a:r>
              <a:rPr lang="it-IT" sz="2000" b="1" dirty="0"/>
              <a:t>Art. 32 della Costituzione </a:t>
            </a:r>
          </a:p>
          <a:p>
            <a:r>
              <a:rPr lang="it-IT" dirty="0"/>
              <a:t>«La Repubblica tutela la salute come fondamentale diritto dell'individuo e interesse della collettività, e garantisce cure gratuite agli indigenti. </a:t>
            </a:r>
          </a:p>
          <a:p>
            <a:r>
              <a:rPr lang="it-IT" dirty="0"/>
              <a:t>Nessuno può essere obbligato a un determinato trattamento sanitario se non per disposizione di legge. </a:t>
            </a:r>
          </a:p>
          <a:p>
            <a:r>
              <a:rPr lang="it-IT" dirty="0"/>
              <a:t>La legge non può in nessun caso violare i limiti imposti dal rispetto della persona umana».</a:t>
            </a:r>
          </a:p>
          <a:p>
            <a:r>
              <a:rPr lang="it-IT" dirty="0"/>
              <a:t> </a:t>
            </a:r>
          </a:p>
        </p:txBody>
      </p:sp>
      <p:sp>
        <p:nvSpPr>
          <p:cNvPr id="10" name="CasellaDiTesto 9"/>
          <p:cNvSpPr txBox="1"/>
          <p:nvPr/>
        </p:nvSpPr>
        <p:spPr>
          <a:xfrm>
            <a:off x="467544" y="3583445"/>
            <a:ext cx="7792265" cy="677108"/>
          </a:xfrm>
          <a:prstGeom prst="rect">
            <a:avLst/>
          </a:prstGeom>
          <a:noFill/>
        </p:spPr>
        <p:txBody>
          <a:bodyPr wrap="square" rtlCol="0">
            <a:spAutoFit/>
          </a:bodyPr>
          <a:lstStyle/>
          <a:p>
            <a:pPr algn="ctr"/>
            <a:r>
              <a:rPr lang="it-IT" sz="2000" b="1" dirty="0"/>
              <a:t>Diritto fondamentale:  soggettivo – inviolabile - indisponibile</a:t>
            </a:r>
          </a:p>
          <a:p>
            <a:r>
              <a:rPr lang="it-IT" dirty="0"/>
              <a:t> </a:t>
            </a:r>
          </a:p>
        </p:txBody>
      </p:sp>
      <p:sp>
        <p:nvSpPr>
          <p:cNvPr id="11" name="CasellaDiTesto 10"/>
          <p:cNvSpPr txBox="1"/>
          <p:nvPr/>
        </p:nvSpPr>
        <p:spPr>
          <a:xfrm>
            <a:off x="744107" y="5525595"/>
            <a:ext cx="2139301" cy="400110"/>
          </a:xfrm>
          <a:prstGeom prst="rect">
            <a:avLst/>
          </a:prstGeom>
          <a:noFill/>
          <a:ln w="28575">
            <a:solidFill>
              <a:srgbClr val="FF0000"/>
            </a:solidFill>
          </a:ln>
        </p:spPr>
        <p:txBody>
          <a:bodyPr wrap="square" rtlCol="0">
            <a:spAutoFit/>
          </a:bodyPr>
          <a:lstStyle>
            <a:defPPr>
              <a:defRPr lang="it-IT"/>
            </a:defPPr>
            <a:lvl1pPr algn="ctr">
              <a:defRPr sz="2000"/>
            </a:lvl1pPr>
          </a:lstStyle>
          <a:p>
            <a:r>
              <a:rPr lang="it-IT" dirty="0"/>
              <a:t>danno alla salute </a:t>
            </a:r>
          </a:p>
        </p:txBody>
      </p:sp>
      <p:sp>
        <p:nvSpPr>
          <p:cNvPr id="12" name="CasellaDiTesto 11"/>
          <p:cNvSpPr txBox="1"/>
          <p:nvPr/>
        </p:nvSpPr>
        <p:spPr>
          <a:xfrm>
            <a:off x="2904027" y="5335374"/>
            <a:ext cx="5628413" cy="707886"/>
          </a:xfrm>
          <a:prstGeom prst="rect">
            <a:avLst/>
          </a:prstGeom>
          <a:noFill/>
        </p:spPr>
        <p:txBody>
          <a:bodyPr wrap="square" rtlCol="0">
            <a:spAutoFit/>
          </a:bodyPr>
          <a:lstStyle/>
          <a:p>
            <a:r>
              <a:rPr lang="it-IT" sz="2000" b="1" dirty="0">
                <a:solidFill>
                  <a:srgbClr val="FF0000"/>
                </a:solidFill>
              </a:rPr>
              <a:t>la </a:t>
            </a:r>
            <a:r>
              <a:rPr lang="it-IT" sz="2000" b="1" i="1" dirty="0">
                <a:solidFill>
                  <a:srgbClr val="FF0000"/>
                </a:solidFill>
              </a:rPr>
              <a:t>conseguenza, assume rilevanza sul piano giuridico ai fini della risarcibilità</a:t>
            </a:r>
            <a:endParaRPr lang="it-IT" b="1" dirty="0">
              <a:solidFill>
                <a:srgbClr val="FF0000"/>
              </a:solidFill>
            </a:endParaRPr>
          </a:p>
        </p:txBody>
      </p:sp>
      <p:sp>
        <p:nvSpPr>
          <p:cNvPr id="13" name="CasellaDiTesto 12"/>
          <p:cNvSpPr txBox="1"/>
          <p:nvPr/>
        </p:nvSpPr>
        <p:spPr>
          <a:xfrm>
            <a:off x="577439" y="4333538"/>
            <a:ext cx="2320668" cy="400110"/>
          </a:xfrm>
          <a:prstGeom prst="rect">
            <a:avLst/>
          </a:prstGeom>
          <a:noFill/>
          <a:ln w="28575">
            <a:solidFill>
              <a:srgbClr val="FF0000"/>
            </a:solidFill>
          </a:ln>
        </p:spPr>
        <p:txBody>
          <a:bodyPr wrap="square" rtlCol="0">
            <a:spAutoFit/>
          </a:bodyPr>
          <a:lstStyle/>
          <a:p>
            <a:pPr algn="ctr"/>
            <a:r>
              <a:rPr lang="it-IT" sz="2000" dirty="0"/>
              <a:t>lesione della salute</a:t>
            </a:r>
            <a:endParaRPr lang="it-IT" dirty="0"/>
          </a:p>
        </p:txBody>
      </p:sp>
      <p:sp>
        <p:nvSpPr>
          <p:cNvPr id="14" name="CasellaDiTesto 13"/>
          <p:cNvSpPr txBox="1"/>
          <p:nvPr/>
        </p:nvSpPr>
        <p:spPr>
          <a:xfrm>
            <a:off x="2915181" y="4179650"/>
            <a:ext cx="5344628" cy="707886"/>
          </a:xfrm>
          <a:prstGeom prst="rect">
            <a:avLst/>
          </a:prstGeom>
          <a:noFill/>
        </p:spPr>
        <p:txBody>
          <a:bodyPr wrap="square" rtlCol="0">
            <a:spAutoFit/>
          </a:bodyPr>
          <a:lstStyle/>
          <a:p>
            <a:r>
              <a:rPr lang="it-IT" sz="2000" b="1" dirty="0">
                <a:solidFill>
                  <a:srgbClr val="FF0000"/>
                </a:solidFill>
              </a:rPr>
              <a:t>la </a:t>
            </a:r>
            <a:r>
              <a:rPr lang="it-IT" sz="2000" b="1" i="1" dirty="0">
                <a:solidFill>
                  <a:srgbClr val="FF0000"/>
                </a:solidFill>
              </a:rPr>
              <a:t>causa, assume rilevanza e significato in campo medico</a:t>
            </a:r>
            <a:endParaRPr lang="it-IT" b="1" dirty="0">
              <a:solidFill>
                <a:srgbClr val="FF0000"/>
              </a:solidFill>
            </a:endParaRPr>
          </a:p>
        </p:txBody>
      </p:sp>
      <p:sp>
        <p:nvSpPr>
          <p:cNvPr id="15" name="CasellaDiTesto 14"/>
          <p:cNvSpPr txBox="1"/>
          <p:nvPr/>
        </p:nvSpPr>
        <p:spPr>
          <a:xfrm>
            <a:off x="467544" y="4633397"/>
            <a:ext cx="2320668" cy="923330"/>
          </a:xfrm>
          <a:prstGeom prst="rect">
            <a:avLst/>
          </a:prstGeom>
          <a:noFill/>
        </p:spPr>
        <p:txBody>
          <a:bodyPr wrap="square" rtlCol="0">
            <a:spAutoFit/>
          </a:bodyPr>
          <a:lstStyle/>
          <a:p>
            <a:pPr algn="ctr"/>
            <a:r>
              <a:rPr lang="it-IT" sz="5400" dirty="0"/>
              <a:t>≠</a:t>
            </a:r>
            <a:endParaRPr lang="it-IT" sz="4800" dirty="0"/>
          </a:p>
        </p:txBody>
      </p:sp>
    </p:spTree>
    <p:extLst>
      <p:ext uri="{BB962C8B-B14F-4D97-AF65-F5344CB8AC3E}">
        <p14:creationId xmlns:p14="http://schemas.microsoft.com/office/powerpoint/2010/main" val="413007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6057" y="322289"/>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5</a:t>
            </a:fld>
            <a:endParaRPr lang="it-IT"/>
          </a:p>
        </p:txBody>
      </p:sp>
      <p:sp>
        <p:nvSpPr>
          <p:cNvPr id="9" name="CasellaDiTesto 8"/>
          <p:cNvSpPr txBox="1"/>
          <p:nvPr/>
        </p:nvSpPr>
        <p:spPr>
          <a:xfrm>
            <a:off x="268755" y="980641"/>
            <a:ext cx="8772683" cy="2308324"/>
          </a:xfrm>
          <a:prstGeom prst="rect">
            <a:avLst/>
          </a:prstGeom>
          <a:noFill/>
        </p:spPr>
        <p:txBody>
          <a:bodyPr wrap="square" rtlCol="0">
            <a:spAutoFit/>
          </a:bodyPr>
          <a:lstStyle/>
          <a:p>
            <a:r>
              <a:rPr lang="it-IT" sz="2400" dirty="0"/>
              <a:t>TRE OBIETTIVI PRIMARI: </a:t>
            </a:r>
          </a:p>
          <a:p>
            <a:endParaRPr lang="it-IT" sz="2400" dirty="0"/>
          </a:p>
          <a:p>
            <a:pPr marL="457200" indent="-457200">
              <a:buFont typeface="+mj-lt"/>
              <a:buAutoNum type="arabicPeriod"/>
            </a:pPr>
            <a:r>
              <a:rPr lang="it-IT" sz="2400" dirty="0"/>
              <a:t>incrementare la tutela del paziente </a:t>
            </a:r>
          </a:p>
          <a:p>
            <a:pPr marL="457200" indent="-457200">
              <a:buFont typeface="+mj-lt"/>
              <a:buAutoNum type="arabicPeriod"/>
            </a:pPr>
            <a:r>
              <a:rPr lang="it-IT" sz="2400" dirty="0"/>
              <a:t>tutelare gli operatori sanitari </a:t>
            </a:r>
          </a:p>
          <a:p>
            <a:pPr marL="457200" indent="-457200">
              <a:buFont typeface="+mj-lt"/>
              <a:buAutoNum type="arabicPeriod"/>
            </a:pPr>
            <a:r>
              <a:rPr lang="it-IT" sz="2400" dirty="0"/>
              <a:t>limitare la spesa pubblica ed in particolare i costi correlati alla c.d. medicina difensiva </a:t>
            </a:r>
          </a:p>
        </p:txBody>
      </p:sp>
      <p:sp>
        <p:nvSpPr>
          <p:cNvPr id="4" name="Rettangolo 3"/>
          <p:cNvSpPr/>
          <p:nvPr/>
        </p:nvSpPr>
        <p:spPr>
          <a:xfrm>
            <a:off x="1845990" y="3483374"/>
            <a:ext cx="7046490" cy="2702022"/>
          </a:xfrm>
          <a:prstGeom prst="rect">
            <a:avLst/>
          </a:prstGeom>
          <a:ln w="28575">
            <a:solidFill>
              <a:srgbClr val="FF0000"/>
            </a:solidFill>
          </a:ln>
        </p:spPr>
        <p:txBody>
          <a:bodyPr wrap="square">
            <a:spAutoFit/>
          </a:bodyPr>
          <a:lstStyle/>
          <a:p>
            <a:pPr algn="just">
              <a:lnSpc>
                <a:spcPct val="106000"/>
              </a:lnSpc>
              <a:spcAft>
                <a:spcPts val="0"/>
              </a:spcAft>
            </a:pPr>
            <a:r>
              <a:rPr lang="it-IT" sz="1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l’atteggiamento del medico </a:t>
            </a:r>
            <a:r>
              <a:rPr lang="it-IT" sz="16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di </a:t>
            </a:r>
            <a:r>
              <a:rPr lang="it-IT" sz="1600" b="1"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prescrivere esami diagnostici</a:t>
            </a:r>
            <a:r>
              <a:rPr lang="it-IT" sz="1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a:t>
            </a:r>
            <a:r>
              <a:rPr lang="it-IT" sz="1600" b="1"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misure terapeutiche o farmaci in eccesso o, addirittura, di «evitare» trattamenti ad alto rischio, con lo scopo di prevenire futuri contenziosi </a:t>
            </a:r>
            <a:r>
              <a:rPr lang="it-IT" sz="1600"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da parte di pazienti che richiedano il risarcimento dei danni ritenuti conseguenza di cure errate o di inefficienze strutturali.</a:t>
            </a:r>
            <a:r>
              <a:rPr lang="it-IT" sz="1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a:t>
            </a:r>
          </a:p>
          <a:p>
            <a:pPr algn="just">
              <a:lnSpc>
                <a:spcPct val="106000"/>
              </a:lnSpc>
              <a:spcAft>
                <a:spcPts val="0"/>
              </a:spcAft>
            </a:pPr>
            <a:r>
              <a:rPr lang="it-IT" sz="16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Ne è derivato </a:t>
            </a:r>
            <a:r>
              <a:rPr lang="it-IT" sz="1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un aumento della spesa sanitaria </a:t>
            </a:r>
            <a:r>
              <a:rPr lang="it-IT" sz="16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che ha inciso sul costo totale della spesa pubblica in maniera significativa oltre che </a:t>
            </a:r>
            <a:r>
              <a:rPr lang="it-IT" sz="1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congestionare il sistema sanitario</a:t>
            </a:r>
            <a:r>
              <a:rPr lang="it-IT" sz="16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oberato da richieste di</a:t>
            </a:r>
            <a:r>
              <a:rPr lang="it-IT" sz="16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Arial Unicode MS" panose="020B0604020202020204" pitchFamily="34" charset="-128"/>
              </a:rPr>
              <a:t> </a:t>
            </a:r>
            <a:r>
              <a:rPr lang="it-IT" sz="16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assistenza, soprattutto in termini di esami diagnostici, tale da allungare le liste d’attesa, spingendo spesso gli assistiti a rivolgersi al sistema sanitario privato</a:t>
            </a:r>
            <a:endParaRPr lang="it-IT" sz="2400" dirty="0">
              <a:solidFill>
                <a:srgbClr val="000000"/>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p:txBody>
      </p:sp>
      <p:sp>
        <p:nvSpPr>
          <p:cNvPr id="8" name="Freccia angolare in su 7"/>
          <p:cNvSpPr/>
          <p:nvPr/>
        </p:nvSpPr>
        <p:spPr>
          <a:xfrm rot="5400000">
            <a:off x="377076" y="3770171"/>
            <a:ext cx="1936253" cy="97384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2803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46505" y="632231"/>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6</a:t>
            </a:fld>
            <a:endParaRPr lang="it-IT"/>
          </a:p>
        </p:txBody>
      </p:sp>
      <p:sp>
        <p:nvSpPr>
          <p:cNvPr id="4" name="Rettangolo 3"/>
          <p:cNvSpPr/>
          <p:nvPr/>
        </p:nvSpPr>
        <p:spPr>
          <a:xfrm>
            <a:off x="383078" y="1802115"/>
            <a:ext cx="8424936" cy="2799997"/>
          </a:xfrm>
          <a:prstGeom prst="rect">
            <a:avLst/>
          </a:prstGeom>
          <a:ln w="28575">
            <a:solidFill>
              <a:srgbClr val="FF0000"/>
            </a:solidFill>
          </a:ln>
        </p:spPr>
        <p:txBody>
          <a:bodyPr wrap="square">
            <a:spAutoFit/>
          </a:bodyPr>
          <a:lstStyle/>
          <a:p>
            <a:pPr algn="just">
              <a:lnSpc>
                <a:spcPct val="106000"/>
              </a:lnSpc>
              <a:spcAft>
                <a:spcPts val="0"/>
              </a:spcAft>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Per far fronte a tale situazione l’art. 7 ha introdotto il </a:t>
            </a:r>
          </a:p>
          <a:p>
            <a:pPr algn="just">
              <a:lnSpc>
                <a:spcPct val="106000"/>
              </a:lnSpc>
              <a:spcAft>
                <a:spcPts val="0"/>
              </a:spcAft>
            </a:pPr>
            <a:endPar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a:p>
            <a:pPr algn="just">
              <a:lnSpc>
                <a:spcPct val="106000"/>
              </a:lnSpc>
            </a:pPr>
            <a:r>
              <a:rPr lang="it-IT" sz="3600" b="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c.d. doppio binario di responsabilità</a:t>
            </a:r>
          </a:p>
          <a:p>
            <a:pPr algn="just">
              <a:lnSpc>
                <a:spcPct val="106000"/>
              </a:lnSpc>
            </a:pPr>
            <a:endPar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a:p>
            <a:pPr algn="just">
              <a:lnSpc>
                <a:spcPct val="106000"/>
              </a:lnSpc>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distinguendo la posizione della </a:t>
            </a:r>
            <a:r>
              <a:rPr lang="it-IT" sz="2600" b="1" i="1" u="sng"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struttura sanitaria </a:t>
            </a:r>
          </a:p>
          <a:p>
            <a:pPr algn="just">
              <a:lnSpc>
                <a:spcPct val="106000"/>
              </a:lnSpc>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da quella </a:t>
            </a:r>
            <a:r>
              <a:rPr lang="it-IT" sz="2600" b="1" i="1" u="sng"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dell’esercente la professione sanitaria</a:t>
            </a:r>
            <a:endPar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p:txBody>
      </p:sp>
      <p:sp>
        <p:nvSpPr>
          <p:cNvPr id="3" name="Rettangolo 2"/>
          <p:cNvSpPr/>
          <p:nvPr/>
        </p:nvSpPr>
        <p:spPr>
          <a:xfrm>
            <a:off x="442628" y="4808676"/>
            <a:ext cx="8305835" cy="1292662"/>
          </a:xfrm>
          <a:prstGeom prst="rect">
            <a:avLst/>
          </a:prstGeom>
        </p:spPr>
        <p:txBody>
          <a:bodyPr wrap="square">
            <a:spAutoFit/>
          </a:bodyPr>
          <a:lstStyle/>
          <a:p>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Questa bipartizione si riflette:</a:t>
            </a:r>
          </a:p>
          <a:p>
            <a:pPr marL="457200" indent="-457200">
              <a:buFont typeface="Wingdings" panose="05000000000000000000" pitchFamily="2" charset="2"/>
              <a:buChar char="Ø"/>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sul regime giuridico dell’onore della prova </a:t>
            </a:r>
          </a:p>
          <a:p>
            <a:pPr marL="457200" indent="-457200">
              <a:buFont typeface="Wingdings" panose="05000000000000000000" pitchFamily="2" charset="2"/>
              <a:buChar char="Ø"/>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sul termine prescrizionale</a:t>
            </a:r>
          </a:p>
        </p:txBody>
      </p:sp>
    </p:spTree>
    <p:extLst>
      <p:ext uri="{BB962C8B-B14F-4D97-AF65-F5344CB8AC3E}">
        <p14:creationId xmlns:p14="http://schemas.microsoft.com/office/powerpoint/2010/main" val="649146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183" y="188855"/>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7</a:t>
            </a:fld>
            <a:endParaRPr lang="it-IT"/>
          </a:p>
        </p:txBody>
      </p:sp>
      <p:sp>
        <p:nvSpPr>
          <p:cNvPr id="4" name="Rettangolo 3"/>
          <p:cNvSpPr/>
          <p:nvPr/>
        </p:nvSpPr>
        <p:spPr>
          <a:xfrm>
            <a:off x="322178" y="1052736"/>
            <a:ext cx="8424936" cy="516423"/>
          </a:xfrm>
          <a:prstGeom prst="rect">
            <a:avLst/>
          </a:prstGeom>
          <a:ln w="28575">
            <a:solidFill>
              <a:srgbClr val="FF0000"/>
            </a:solidFill>
          </a:ln>
        </p:spPr>
        <p:txBody>
          <a:bodyPr wrap="square">
            <a:spAutoFit/>
          </a:bodyPr>
          <a:lstStyle/>
          <a:p>
            <a:pPr algn="ctr">
              <a:lnSpc>
                <a:spcPct val="106000"/>
              </a:lnSpc>
              <a:spcAft>
                <a:spcPts val="0"/>
              </a:spcAft>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Regime giuridico dell’onore della prova</a:t>
            </a:r>
          </a:p>
        </p:txBody>
      </p:sp>
      <p:sp>
        <p:nvSpPr>
          <p:cNvPr id="3" name="Rettangolo 2"/>
          <p:cNvSpPr/>
          <p:nvPr/>
        </p:nvSpPr>
        <p:spPr>
          <a:xfrm>
            <a:off x="102609" y="1685042"/>
            <a:ext cx="9041391" cy="5139869"/>
          </a:xfrm>
          <a:prstGeom prst="rect">
            <a:avLst/>
          </a:prstGeom>
        </p:spPr>
        <p:txBody>
          <a:bodyPr wrap="square">
            <a:spAutoFit/>
          </a:bodyPr>
          <a:lstStyle/>
          <a:p>
            <a:r>
              <a:rPr lang="it-IT" sz="16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la collocazione della responsabilità del sanitario nell’ambito della responsabilità aquiliana comporta conseguenze di non poco conto </a:t>
            </a:r>
            <a:r>
              <a:rPr lang="it-IT" sz="1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gravando sul paziente un onere della prova ben più gravoso qualora intende agire nei confronti del singolo sanitario </a:t>
            </a:r>
            <a:r>
              <a:rPr lang="it-IT" sz="16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e non della struttura, prevedendo l’applicazione dei principi della </a:t>
            </a:r>
            <a:r>
              <a:rPr lang="it-IT" sz="1600" b="1" i="1" u="sng"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responsabilità derivante da fatto illecito di cui all’art. 2043 c.c.</a:t>
            </a:r>
          </a:p>
          <a:p>
            <a:endParaRPr lang="it-IT" sz="8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a:p>
            <a:r>
              <a:rPr lang="it-IT" sz="2000" b="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Il paziente che intende agire nei confronti del medico ospedaliero </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per ottenere il risarcimento del danno subito in conseguenza dell’intervento o al trattamento al quale si è sottoposto </a:t>
            </a:r>
            <a:r>
              <a:rPr lang="it-IT" sz="2000" b="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deve provare</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a:t>
            </a:r>
          </a:p>
          <a:p>
            <a:pPr marL="342900" indent="-342900">
              <a:buFont typeface="Wingdings" panose="05000000000000000000" pitchFamily="2" charset="2"/>
              <a:buChar char="Ø"/>
            </a:pPr>
            <a:r>
              <a:rPr lang="it-IT" sz="20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la condotta colposa del medico</a:t>
            </a:r>
          </a:p>
          <a:p>
            <a:pPr marL="342900" indent="-342900">
              <a:buFont typeface="Wingdings" panose="05000000000000000000" pitchFamily="2" charset="2"/>
              <a:buChar char="Ø"/>
            </a:pPr>
            <a:r>
              <a:rPr lang="it-IT" sz="20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la lesione subita  </a:t>
            </a:r>
          </a:p>
          <a:p>
            <a:pPr marL="342900" indent="-342900">
              <a:buFont typeface="Wingdings" panose="05000000000000000000" pitchFamily="2" charset="2"/>
              <a:buChar char="Ø"/>
            </a:pPr>
            <a:r>
              <a:rPr lang="it-IT" sz="20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il nesso eziologico tra la condotta colposa e la lesione</a:t>
            </a:r>
          </a:p>
          <a:p>
            <a:endParaRPr lang="it-IT" sz="8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a:p>
            <a:r>
              <a:rPr lang="it-IT" sz="2000" b="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Il paziente </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che, invece, </a:t>
            </a:r>
            <a:r>
              <a:rPr lang="it-IT" sz="2000" b="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agisce nei confronti della struttura sanitaria </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deve </a:t>
            </a:r>
            <a:r>
              <a:rPr lang="it-IT" sz="2000" u="sng"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limitarsi</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a </a:t>
            </a:r>
            <a:r>
              <a:rPr lang="it-IT" sz="2000" b="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dimostrare</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a:t>
            </a:r>
          </a:p>
          <a:p>
            <a:pPr marL="342900" indent="-342900">
              <a:buFont typeface="Wingdings" panose="05000000000000000000" pitchFamily="2" charset="2"/>
              <a:buChar char="Ø"/>
            </a:pPr>
            <a:r>
              <a:rPr lang="it-IT" sz="20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l’esistenza del contratto </a:t>
            </a:r>
          </a:p>
          <a:p>
            <a:pPr marL="342900" indent="-342900">
              <a:buFont typeface="Wingdings" panose="05000000000000000000" pitchFamily="2" charset="2"/>
              <a:buChar char="Ø"/>
            </a:pPr>
            <a:r>
              <a:rPr lang="it-IT" sz="20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l’insorgenza o l’aggravamento della patologia, allegando l’inadempimento astrattamente idoneo a cagionare il danno lamentato</a:t>
            </a:r>
          </a:p>
        </p:txBody>
      </p:sp>
    </p:spTree>
    <p:extLst>
      <p:ext uri="{BB962C8B-B14F-4D97-AF65-F5344CB8AC3E}">
        <p14:creationId xmlns:p14="http://schemas.microsoft.com/office/powerpoint/2010/main" val="2834565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183" y="188855"/>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8</a:t>
            </a:fld>
            <a:endParaRPr lang="it-IT"/>
          </a:p>
        </p:txBody>
      </p:sp>
      <p:sp>
        <p:nvSpPr>
          <p:cNvPr id="4" name="Rettangolo 3"/>
          <p:cNvSpPr/>
          <p:nvPr/>
        </p:nvSpPr>
        <p:spPr>
          <a:xfrm>
            <a:off x="322178" y="1052736"/>
            <a:ext cx="8424936" cy="516423"/>
          </a:xfrm>
          <a:prstGeom prst="rect">
            <a:avLst/>
          </a:prstGeom>
          <a:ln w="28575">
            <a:solidFill>
              <a:srgbClr val="FF0000"/>
            </a:solidFill>
          </a:ln>
        </p:spPr>
        <p:txBody>
          <a:bodyPr wrap="square">
            <a:spAutoFit/>
          </a:bodyPr>
          <a:lstStyle/>
          <a:p>
            <a:pPr algn="ctr">
              <a:lnSpc>
                <a:spcPct val="106000"/>
              </a:lnSpc>
              <a:spcAft>
                <a:spcPts val="0"/>
              </a:spcAft>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Regime giuridico dell’onore della prova</a:t>
            </a:r>
          </a:p>
        </p:txBody>
      </p:sp>
      <p:sp>
        <p:nvSpPr>
          <p:cNvPr id="3" name="Rettangolo 2"/>
          <p:cNvSpPr/>
          <p:nvPr/>
        </p:nvSpPr>
        <p:spPr>
          <a:xfrm>
            <a:off x="102609" y="1877445"/>
            <a:ext cx="9041391" cy="1938992"/>
          </a:xfrm>
          <a:prstGeom prst="rect">
            <a:avLst/>
          </a:prstGeom>
        </p:spPr>
        <p:txBody>
          <a:bodyPr wrap="square">
            <a:spAutoFit/>
          </a:bodyPr>
          <a:lstStyle/>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Grava, invece, </a:t>
            </a:r>
            <a:r>
              <a:rPr lang="it-IT" sz="2400" b="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sulla</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a:t>
            </a:r>
            <a:r>
              <a:rPr lang="it-IT" sz="2400" b="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struttura l’onere di dimostrare</a:t>
            </a: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quale soggetto debitore:</a:t>
            </a:r>
          </a:p>
          <a:p>
            <a:pPr marL="342900" indent="-342900">
              <a:buFont typeface="Wingdings" panose="05000000000000000000" pitchFamily="2" charset="2"/>
              <a:buChar char="Ø"/>
            </a:pP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o di non aver posto in essere alcun inadempimento </a:t>
            </a:r>
          </a:p>
          <a:p>
            <a:pPr marL="342900" indent="-342900">
              <a:buFont typeface="Wingdings" panose="05000000000000000000" pitchFamily="2" charset="2"/>
              <a:buChar char="Ø"/>
            </a:pP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o che, pur essendovi stato un inadempimento, sia derivato da causa imprevedibile ed inevitabile</a:t>
            </a:r>
          </a:p>
          <a:p>
            <a:endParaRPr lang="it-IT" sz="16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p:txBody>
      </p:sp>
      <p:sp>
        <p:nvSpPr>
          <p:cNvPr id="8" name="Rettangolo 7"/>
          <p:cNvSpPr/>
          <p:nvPr/>
        </p:nvSpPr>
        <p:spPr>
          <a:xfrm>
            <a:off x="35496" y="4005064"/>
            <a:ext cx="9041391" cy="1323439"/>
          </a:xfrm>
          <a:prstGeom prst="rect">
            <a:avLst/>
          </a:prstGeom>
          <a:ln w="28575">
            <a:solidFill>
              <a:srgbClr val="FF0000"/>
            </a:solidFill>
          </a:ln>
        </p:spPr>
        <p:txBody>
          <a:bodyPr wrap="square">
            <a:spAutoFit/>
          </a:bodyPr>
          <a:lstStyle/>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Si discute, quanto alla ripartizione dell’onere della prova del nesso di causalità </a:t>
            </a:r>
            <a:r>
              <a:rPr lang="it-IT" sz="2000"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tra la malattia, il suo aggravamento ovvero la nuova patologia </a:t>
            </a:r>
          </a:p>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e </a:t>
            </a:r>
          </a:p>
          <a:p>
            <a:r>
              <a:rPr lang="it-IT" sz="2000"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la condotta commissiva o omissiva dei medici e/o della struttura sanitaria</a:t>
            </a:r>
            <a:endParaRPr lang="it-IT" sz="16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p:txBody>
      </p:sp>
      <p:sp>
        <p:nvSpPr>
          <p:cNvPr id="6" name="Rettangolo 5"/>
          <p:cNvSpPr/>
          <p:nvPr/>
        </p:nvSpPr>
        <p:spPr>
          <a:xfrm>
            <a:off x="69052" y="5570979"/>
            <a:ext cx="8974278" cy="646331"/>
          </a:xfrm>
          <a:prstGeom prst="rect">
            <a:avLst/>
          </a:prstGeom>
        </p:spPr>
        <p:txBody>
          <a:bodyPr wrap="square">
            <a:spAutoFit/>
          </a:bodyPr>
          <a:lstStyle/>
          <a:p>
            <a:r>
              <a:rPr lang="it-IT" b="1" dirty="0">
                <a:solidFill>
                  <a:srgbClr val="FF0000"/>
                </a:solidFill>
              </a:rPr>
              <a:t>la giurisprudenza di legittimità è concorde nel ritenere che spetta al paziente dare prova del predetto nesso eziologico</a:t>
            </a:r>
          </a:p>
        </p:txBody>
      </p:sp>
    </p:spTree>
    <p:extLst>
      <p:ext uri="{BB962C8B-B14F-4D97-AF65-F5344CB8AC3E}">
        <p14:creationId xmlns:p14="http://schemas.microsoft.com/office/powerpoint/2010/main" val="2753870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2183" y="188855"/>
            <a:ext cx="7498080" cy="562074"/>
          </a:xfrm>
        </p:spPr>
        <p:txBody>
          <a:bodyPr>
            <a:noAutofit/>
          </a:bodyPr>
          <a:lstStyle/>
          <a:p>
            <a:pPr algn="ctr"/>
            <a:r>
              <a:rPr lang="it-IT" sz="4300" dirty="0">
                <a:solidFill>
                  <a:srgbClr val="FF0000"/>
                </a:solidFill>
              </a:rPr>
              <a:t>Legge Gelli-Bianco n. 24/2017</a:t>
            </a:r>
          </a:p>
        </p:txBody>
      </p:sp>
      <p:sp>
        <p:nvSpPr>
          <p:cNvPr id="7" name="Segnaposto piè di pagina 5"/>
          <p:cNvSpPr>
            <a:spLocks noGrp="1"/>
          </p:cNvSpPr>
          <p:nvPr>
            <p:ph type="ftr" sz="quarter" idx="11"/>
          </p:nvPr>
        </p:nvSpPr>
        <p:spPr>
          <a:xfrm>
            <a:off x="-12192" y="6379806"/>
            <a:ext cx="2895600" cy="476250"/>
          </a:xfrm>
        </p:spPr>
        <p:txBody>
          <a:bodyPr/>
          <a:lstStyle/>
          <a:p>
            <a:r>
              <a:rPr lang="it-IT" sz="1800" i="1" dirty="0">
                <a:solidFill>
                  <a:schemeClr val="bg2">
                    <a:lumMod val="50000"/>
                  </a:schemeClr>
                </a:solidFill>
              </a:rPr>
              <a:t>Avv. Guerino Gazzella</a:t>
            </a:r>
          </a:p>
        </p:txBody>
      </p:sp>
      <p:sp>
        <p:nvSpPr>
          <p:cNvPr id="5" name="Segnaposto numero diapositiva 4"/>
          <p:cNvSpPr>
            <a:spLocks noGrp="1"/>
          </p:cNvSpPr>
          <p:nvPr>
            <p:ph type="sldNum" sz="quarter" idx="12"/>
          </p:nvPr>
        </p:nvSpPr>
        <p:spPr/>
        <p:txBody>
          <a:bodyPr/>
          <a:lstStyle/>
          <a:p>
            <a:fld id="{AE76566D-D494-401F-9F77-0D637DF245BB}" type="slidenum">
              <a:rPr lang="it-IT" smtClean="0"/>
              <a:pPr/>
              <a:t>9</a:t>
            </a:fld>
            <a:endParaRPr lang="it-IT"/>
          </a:p>
        </p:txBody>
      </p:sp>
      <p:sp>
        <p:nvSpPr>
          <p:cNvPr id="4" name="Rettangolo 3"/>
          <p:cNvSpPr/>
          <p:nvPr/>
        </p:nvSpPr>
        <p:spPr>
          <a:xfrm>
            <a:off x="322178" y="1052736"/>
            <a:ext cx="8424936" cy="516423"/>
          </a:xfrm>
          <a:prstGeom prst="rect">
            <a:avLst/>
          </a:prstGeom>
          <a:ln w="28575">
            <a:solidFill>
              <a:srgbClr val="FF0000"/>
            </a:solidFill>
          </a:ln>
        </p:spPr>
        <p:txBody>
          <a:bodyPr wrap="square">
            <a:spAutoFit/>
          </a:bodyPr>
          <a:lstStyle/>
          <a:p>
            <a:pPr algn="ctr">
              <a:lnSpc>
                <a:spcPct val="106000"/>
              </a:lnSpc>
              <a:spcAft>
                <a:spcPts val="0"/>
              </a:spcAft>
            </a:pPr>
            <a:r>
              <a:rPr lang="it-IT" sz="2600" b="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Regime giuridico dell’onore della prova</a:t>
            </a:r>
          </a:p>
        </p:txBody>
      </p:sp>
      <p:sp>
        <p:nvSpPr>
          <p:cNvPr id="3" name="Rettangolo 2"/>
          <p:cNvSpPr/>
          <p:nvPr/>
        </p:nvSpPr>
        <p:spPr>
          <a:xfrm>
            <a:off x="102609" y="1767068"/>
            <a:ext cx="9041391" cy="1631216"/>
          </a:xfrm>
          <a:prstGeom prst="rect">
            <a:avLst/>
          </a:prstGeom>
        </p:spPr>
        <p:txBody>
          <a:bodyPr wrap="square">
            <a:spAutoFit/>
          </a:bodyPr>
          <a:lstStyle/>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Una volta provato il nesso causale, spetta alla struttura provare che:</a:t>
            </a:r>
          </a:p>
          <a:p>
            <a:pPr marL="342900" indent="-342900">
              <a:buFontTx/>
              <a:buChar char="-"/>
            </a:pP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la prestazione medica dovuta risultava impossibile per causa alla stessa non imputabile </a:t>
            </a:r>
          </a:p>
          <a:p>
            <a:pPr marL="342900" indent="-342900">
              <a:buFontTx/>
              <a:buChar char="-"/>
            </a:pPr>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ovvero che l’inadempimento è stato causato da un’evenienza imprevedibile, oltre che inevitabile, con la comune diligenza</a:t>
            </a:r>
            <a:endParaRPr lang="it-IT" sz="16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endParaRPr>
          </a:p>
        </p:txBody>
      </p:sp>
      <p:sp>
        <p:nvSpPr>
          <p:cNvPr id="9" name="Rettangolo 8"/>
          <p:cNvSpPr/>
          <p:nvPr/>
        </p:nvSpPr>
        <p:spPr>
          <a:xfrm>
            <a:off x="118650" y="3486768"/>
            <a:ext cx="8831991" cy="2862322"/>
          </a:xfrm>
          <a:prstGeom prst="rect">
            <a:avLst/>
          </a:prstGeom>
          <a:ln w="9525">
            <a:solidFill>
              <a:schemeClr val="tx1"/>
            </a:solidFill>
          </a:ln>
        </p:spPr>
        <p:txBody>
          <a:bodyPr wrap="square">
            <a:spAutoFit/>
          </a:bodyPr>
          <a:lstStyle/>
          <a:p>
            <a:r>
              <a:rPr lang="it-IT" sz="2000"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Ordinanza n. 7044 del 21 marzo 2018 Corte di Cassazione:</a:t>
            </a:r>
          </a:p>
          <a:p>
            <a:r>
              <a:rPr lang="it-IT" sz="1600"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il principio per cui “(anche) in tema di responsabilità contrattuale della struttura sanitaria, </a:t>
            </a:r>
            <a:r>
              <a:rPr lang="it-IT" sz="1600" b="1" i="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incombe sul paziente che agisce per il risarcimento del danno l’onere di provare il nesso di causalità tra l’aggravamento della patologia (o l’insorgenza di una nuova malattia) e l’azione o l’omissione dei sanitari,</a:t>
            </a:r>
            <a:r>
              <a:rPr lang="it-IT" sz="1600"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mentre, ove il danneggiato abbia assolto a tale onere, </a:t>
            </a:r>
            <a:r>
              <a:rPr lang="it-IT" sz="1600" b="1" i="1" dirty="0">
                <a:solidFill>
                  <a:srgbClr val="FF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spetta alla struttura dimostrare l’impossibilità della prestazione derivante da causa non imputabile, provando che l’inesatto adempimento è stato determinato da un impedimento imprevedibile ed inevitabile con l’ordinaria diligenza </a:t>
            </a:r>
          </a:p>
          <a:p>
            <a:r>
              <a:rPr lang="it-IT" sz="1600"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a:t>
            </a:r>
            <a:r>
              <a:rPr lang="it-IT" sz="1600" i="1"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Cass</a:t>
            </a:r>
            <a:r>
              <a:rPr lang="it-IT" sz="1600"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Sez. 3, sentenza n. 18392 del 26/07/2017; sull’onere di prova del nesso causa-le anzidetto in capo al paziente proprio in fattispecie di danno causato da ipossia neonatale, cfr. anche </a:t>
            </a:r>
            <a:r>
              <a:rPr lang="it-IT" sz="1600" i="1"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Cass</a:t>
            </a:r>
            <a:r>
              <a:rPr lang="it-IT" sz="1600"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Sez. 3, n. 11789 del 09/06/2016 e </a:t>
            </a:r>
            <a:r>
              <a:rPr lang="it-IT" sz="1600" i="1" dirty="0" err="1">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Cass</a:t>
            </a:r>
            <a:r>
              <a:rPr lang="it-IT" sz="1600" i="1" dirty="0">
                <a:solidFill>
                  <a:srgbClr val="000000"/>
                </a:solidFill>
                <a:uFill>
                  <a:solidFill>
                    <a:srgbClr val="000000"/>
                  </a:solidFill>
                </a:uFill>
                <a:latin typeface="Palatino Linotype" panose="02040502050505030304" pitchFamily="18" charset="0"/>
                <a:ea typeface="Arial Unicode MS" panose="020B0604020202020204" pitchFamily="34" charset="-128"/>
                <a:cs typeface="Times New Roman" panose="02020603050405020304" pitchFamily="18" charset="0"/>
              </a:rPr>
              <a:t>., Sez. 3, n. 12686 del 09/06/2011)”.</a:t>
            </a:r>
          </a:p>
        </p:txBody>
      </p:sp>
    </p:spTree>
    <p:extLst>
      <p:ext uri="{BB962C8B-B14F-4D97-AF65-F5344CB8AC3E}">
        <p14:creationId xmlns:p14="http://schemas.microsoft.com/office/powerpoint/2010/main" val="3369328494"/>
      </p:ext>
    </p:extLst>
  </p:cSld>
  <p:clrMapOvr>
    <a:masterClrMapping/>
  </p:clrMapOvr>
</p:sld>
</file>

<file path=ppt/theme/theme1.xml><?xml version="1.0" encoding="utf-8"?>
<a:theme xmlns:a="http://schemas.openxmlformats.org/drawingml/2006/main" name="Retrospettivo">
  <a:themeElements>
    <a:clrScheme name="Arancione ros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10547</TotalTime>
  <Words>5297</Words>
  <Application>Microsoft Macintosh PowerPoint</Application>
  <PresentationFormat>Presentazione su schermo (4:3)</PresentationFormat>
  <Paragraphs>335</Paragraphs>
  <Slides>36</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36</vt:i4>
      </vt:variant>
    </vt:vector>
  </HeadingPairs>
  <TitlesOfParts>
    <vt:vector size="45" baseType="lpstr">
      <vt:lpstr>Arial</vt:lpstr>
      <vt:lpstr>Calibri</vt:lpstr>
      <vt:lpstr>Calibri Light</vt:lpstr>
      <vt:lpstr>Fira Sans</vt:lpstr>
      <vt:lpstr>Palatino Linotype</vt:lpstr>
      <vt:lpstr>Times New Roman</vt:lpstr>
      <vt:lpstr>Wingdings</vt:lpstr>
      <vt:lpstr>Wingdings 2</vt:lpstr>
      <vt:lpstr>Retrospettivo</vt:lpstr>
      <vt:lpstr>Presentazione standard di PowerPoint</vt:lpstr>
      <vt:lpstr>Agenda</vt:lpstr>
      <vt:lpstr>La responsabilità medica</vt:lpstr>
      <vt:lpstr>Diritto alla salute</vt:lpstr>
      <vt:lpstr>Legge Gelli-Bianco n. 24/2017</vt:lpstr>
      <vt:lpstr>Legge Gelli-Bianco n. 24/2017</vt:lpstr>
      <vt:lpstr>Legge Gelli-Bianco n. 24/2017</vt:lpstr>
      <vt:lpstr>Legge Gelli-Bianco n. 24/2017</vt:lpstr>
      <vt:lpstr>Legge Gelli-Bianco n. 24/2017</vt:lpstr>
      <vt:lpstr>Legge Gelli-Bianco n. 24/2017</vt:lpstr>
      <vt:lpstr>Legge Gelli-Bianco n. 24/2017</vt:lpstr>
      <vt:lpstr>Legge Gelli-Bianco n. 24/2017</vt:lpstr>
      <vt:lpstr>Legge Gelli-Bianco n. 24/2017</vt:lpstr>
      <vt:lpstr>Legge Gelli-Bianco n. 24/2017</vt:lpstr>
      <vt:lpstr>Legge Gelli-Bianco n. 24/2017</vt:lpstr>
      <vt:lpstr>Legge Gelli-Bianco n. 24/2017</vt:lpstr>
      <vt:lpstr>Legge Gelli-Bianco n. 24/2017</vt:lpstr>
      <vt:lpstr>Legge Gelli-Bianco n. 24/2017</vt:lpstr>
      <vt:lpstr>Legge Gelli-Bianco n. 24/2017</vt:lpstr>
      <vt:lpstr>Legge Gelli-Bianco n. 24/2017</vt:lpstr>
      <vt:lpstr>Legge Gelli-Bianco n. 24/2017</vt:lpstr>
      <vt:lpstr>Legge Gelli-Bianco n. 24/2017</vt:lpstr>
      <vt:lpstr>Legge Gelli-Bianco n. 24/2017</vt:lpstr>
      <vt:lpstr>  CODICE DEONTOLOGICO FORENSE     Art. 9 – Doveri di probità, dignità, decoro e indipendenza  1. L’avvocato deve esercitare l’attività professionale con indipendenza, lealtà, correttezza, probità, dignità, decoro, diligenza e competenza, tenendo conto del rilievo costituzionale e sociale della difesa, rispettando i principi della corretta e leale concorrenza. 2. L’avvocato, anche al di fuori dell’attività professionale, deve osservare i doveri di probità, dignità e decoro, nella salvaguardia della propria reputazione e della immagine della professione forense.   </vt:lpstr>
      <vt:lpstr>Presentazione standard di PowerPoint</vt:lpstr>
      <vt:lpstr>Presentazione standard di PowerPoint</vt:lpstr>
      <vt:lpstr>Cass. civ., Sez. III, Sentenza, 11/11/2019, n. 28991 (rv. 655828-01)  RESPONSABILITA' CIVILE - Causalita' (nesso di) responsabilità contrattuale del sanitario - Individuazione del danno-evento nelle obbligazioni di diligenza professionale - Conseguenze sulla ripartizione degli oneri probatori </vt:lpstr>
      <vt:lpstr>RISARCIMENTO DEL DANNO - Morte di congiunti (parenti della vittima) - Danno non patrimoniale patito dagli stretti congiunti - Danno "presuntivo" - Sussistenza - Danno "in re ipsa" - Esclusione - Ragioni </vt:lpstr>
      <vt:lpstr>Cass. civ., Sez. III, Sentenza, 30/08/2022, n. 25541 (rv. 665444-01) -     APPROFONDIMENTO </vt:lpstr>
      <vt:lpstr>RESPONSABILITA' CIVILE - Professionisti - Attivita' medico-chirurgica "linee guida" - Rilevanza normativa o "parascriminante" - Esclusione - Fondamento - Conseguenze - Fattispecie </vt:lpstr>
      <vt:lpstr>DANNI IN MATERIA CIVILE E PENALE › Liquidazione e valutazione › equitativa </vt:lpstr>
      <vt:lpstr>Cass. civ., Sez. III, 19/09/2023, n. 26851 – APPROFONDIMENTO SU SULLA INCIDENZA DI UNA CAUSA NATURALE SULLA CAUSALITA’ MATERIALE </vt:lpstr>
      <vt:lpstr>CONSULENTE TECNICO, CUSTODE ED ALTRI AUSILIARI DEL GIUDICE PROVA IN GENERE IN MATERIA PENALE › Valutazione (libero convincimento del giudice) LESIONI PERSONALI E PERCOSSE </vt:lpstr>
      <vt:lpstr>SANITA' E SANITARI › Responsabilità professionale</vt:lpstr>
      <vt:lpstr>SANITA' E SANITARI › Responsabilità professionale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Runner</dc:creator>
  <cp:lastModifiedBy>Guerino Gazzella</cp:lastModifiedBy>
  <cp:revision>529</cp:revision>
  <dcterms:created xsi:type="dcterms:W3CDTF">2015-10-16T08:52:40Z</dcterms:created>
  <dcterms:modified xsi:type="dcterms:W3CDTF">2024-03-12T18:09:18Z</dcterms:modified>
</cp:coreProperties>
</file>